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62" r:id="rId3"/>
    <p:sldId id="257" r:id="rId4"/>
    <p:sldId id="258" r:id="rId5"/>
    <p:sldId id="259" r:id="rId6"/>
    <p:sldId id="260" r:id="rId7"/>
    <p:sldId id="261" r:id="rId8"/>
    <p:sldId id="267" r:id="rId9"/>
    <p:sldId id="263" r:id="rId10"/>
    <p:sldId id="265" r:id="rId11"/>
    <p:sldId id="266" r:id="rId12"/>
    <p:sldId id="268" r:id="rId13"/>
    <p:sldId id="274" r:id="rId14"/>
    <p:sldId id="269" r:id="rId15"/>
    <p:sldId id="271" r:id="rId16"/>
    <p:sldId id="272" r:id="rId17"/>
    <p:sldId id="277" r:id="rId18"/>
    <p:sldId id="276" r:id="rId19"/>
    <p:sldId id="278" r:id="rId20"/>
    <p:sldId id="279" r:id="rId21"/>
    <p:sldId id="281" r:id="rId22"/>
    <p:sldId id="280" r:id="rId23"/>
    <p:sldId id="270" r:id="rId24"/>
  </p:sldIdLst>
  <p:sldSz cx="9601200" cy="12801600" type="A3"/>
  <p:notesSz cx="6858000" cy="9144000"/>
  <p:defaultTextStyle>
    <a:defPPr>
      <a:defRPr lang="en-US"/>
    </a:defPPr>
    <a:lvl1pPr marL="0" algn="l" defTabSz="457117" rtl="0" eaLnBrk="1" latinLnBrk="0" hangingPunct="1">
      <a:defRPr sz="1800" kern="1200">
        <a:solidFill>
          <a:schemeClr val="tx1"/>
        </a:solidFill>
        <a:latin typeface="+mn-lt"/>
        <a:ea typeface="+mn-ea"/>
        <a:cs typeface="+mn-cs"/>
      </a:defRPr>
    </a:lvl1pPr>
    <a:lvl2pPr marL="457117" algn="l" defTabSz="457117" rtl="0" eaLnBrk="1" latinLnBrk="0" hangingPunct="1">
      <a:defRPr sz="1800" kern="1200">
        <a:solidFill>
          <a:schemeClr val="tx1"/>
        </a:solidFill>
        <a:latin typeface="+mn-lt"/>
        <a:ea typeface="+mn-ea"/>
        <a:cs typeface="+mn-cs"/>
      </a:defRPr>
    </a:lvl2pPr>
    <a:lvl3pPr marL="914235" algn="l" defTabSz="457117" rtl="0" eaLnBrk="1" latinLnBrk="0" hangingPunct="1">
      <a:defRPr sz="1800" kern="1200">
        <a:solidFill>
          <a:schemeClr val="tx1"/>
        </a:solidFill>
        <a:latin typeface="+mn-lt"/>
        <a:ea typeface="+mn-ea"/>
        <a:cs typeface="+mn-cs"/>
      </a:defRPr>
    </a:lvl3pPr>
    <a:lvl4pPr marL="1371352" algn="l" defTabSz="457117" rtl="0" eaLnBrk="1" latinLnBrk="0" hangingPunct="1">
      <a:defRPr sz="1800" kern="1200">
        <a:solidFill>
          <a:schemeClr val="tx1"/>
        </a:solidFill>
        <a:latin typeface="+mn-lt"/>
        <a:ea typeface="+mn-ea"/>
        <a:cs typeface="+mn-cs"/>
      </a:defRPr>
    </a:lvl4pPr>
    <a:lvl5pPr marL="1828470" algn="l" defTabSz="457117" rtl="0" eaLnBrk="1" latinLnBrk="0" hangingPunct="1">
      <a:defRPr sz="1800" kern="1200">
        <a:solidFill>
          <a:schemeClr val="tx1"/>
        </a:solidFill>
        <a:latin typeface="+mn-lt"/>
        <a:ea typeface="+mn-ea"/>
        <a:cs typeface="+mn-cs"/>
      </a:defRPr>
    </a:lvl5pPr>
    <a:lvl6pPr marL="2285587" algn="l" defTabSz="457117" rtl="0" eaLnBrk="1" latinLnBrk="0" hangingPunct="1">
      <a:defRPr sz="1800" kern="1200">
        <a:solidFill>
          <a:schemeClr val="tx1"/>
        </a:solidFill>
        <a:latin typeface="+mn-lt"/>
        <a:ea typeface="+mn-ea"/>
        <a:cs typeface="+mn-cs"/>
      </a:defRPr>
    </a:lvl6pPr>
    <a:lvl7pPr marL="2742705" algn="l" defTabSz="457117" rtl="0" eaLnBrk="1" latinLnBrk="0" hangingPunct="1">
      <a:defRPr sz="1800" kern="1200">
        <a:solidFill>
          <a:schemeClr val="tx1"/>
        </a:solidFill>
        <a:latin typeface="+mn-lt"/>
        <a:ea typeface="+mn-ea"/>
        <a:cs typeface="+mn-cs"/>
      </a:defRPr>
    </a:lvl7pPr>
    <a:lvl8pPr marL="3199822" algn="l" defTabSz="457117" rtl="0" eaLnBrk="1" latinLnBrk="0" hangingPunct="1">
      <a:defRPr sz="1800" kern="1200">
        <a:solidFill>
          <a:schemeClr val="tx1"/>
        </a:solidFill>
        <a:latin typeface="+mn-lt"/>
        <a:ea typeface="+mn-ea"/>
        <a:cs typeface="+mn-cs"/>
      </a:defRPr>
    </a:lvl8pPr>
    <a:lvl9pPr marL="3656940" algn="l" defTabSz="45711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 userDrawn="1">
          <p15:clr>
            <a:srgbClr val="A4A3A4"/>
          </p15:clr>
        </p15:guide>
        <p15:guide id="2" pos="5786" userDrawn="1">
          <p15:clr>
            <a:srgbClr val="A4A3A4"/>
          </p15:clr>
        </p15:guide>
        <p15:guide id="3" pos="257" userDrawn="1">
          <p15:clr>
            <a:srgbClr val="A4A3A4"/>
          </p15:clr>
        </p15:guide>
        <p15:guide id="4" pos="3024" userDrawn="1">
          <p15:clr>
            <a:srgbClr val="A4A3A4"/>
          </p15:clr>
        </p15:guide>
        <p15:guide id="5" pos="393" userDrawn="1">
          <p15:clr>
            <a:srgbClr val="A4A3A4"/>
          </p15:clr>
        </p15:guide>
        <p15:guide id="6" orient="horz" pos="4123" userDrawn="1">
          <p15:clr>
            <a:srgbClr val="A4A3A4"/>
          </p15:clr>
        </p15:guide>
        <p15:guide id="7" orient="horz" pos="494" userDrawn="1">
          <p15:clr>
            <a:srgbClr val="A4A3A4"/>
          </p15:clr>
        </p15:guide>
        <p15:guide id="8" pos="8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963" autoAdjust="0"/>
    <p:restoredTop sz="94660"/>
  </p:normalViewPr>
  <p:slideViewPr>
    <p:cSldViewPr snapToGrid="0">
      <p:cViewPr>
        <p:scale>
          <a:sx n="100" d="100"/>
          <a:sy n="100" d="100"/>
        </p:scale>
        <p:origin x="2382" y="0"/>
      </p:cViewPr>
      <p:guideLst>
        <p:guide orient="horz" pos="222"/>
        <p:guide pos="5786"/>
        <p:guide pos="257"/>
        <p:guide pos="3024"/>
        <p:guide pos="393"/>
        <p:guide orient="horz" pos="4123"/>
        <p:guide orient="horz" pos="494"/>
        <p:guide pos="869"/>
      </p:guideLst>
    </p:cSldViewPr>
  </p:slideViewPr>
  <p:notesTextViewPr>
    <p:cViewPr>
      <p:scale>
        <a:sx n="1" d="1"/>
        <a:sy n="1" d="1"/>
      </p:scale>
      <p:origin x="0" y="0"/>
    </p:cViewPr>
  </p:notesTextViewPr>
  <p:sorterViewPr>
    <p:cViewPr>
      <p:scale>
        <a:sx n="100" d="100"/>
        <a:sy n="100" d="100"/>
      </p:scale>
      <p:origin x="0" y="-1596"/>
    </p:cViewPr>
  </p:sorterViewPr>
  <p:notesViewPr>
    <p:cSldViewPr snapToGrid="0" showGuides="1">
      <p:cViewPr varScale="1">
        <p:scale>
          <a:sx n="82" d="100"/>
          <a:sy n="82" d="100"/>
        </p:scale>
        <p:origin x="38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19395-0547-48D0-9ACC-02E1A20B469D}" type="datetimeFigureOut">
              <a:rPr lang="en-IN" smtClean="0"/>
              <a:t>16-10-2022</a:t>
            </a:fld>
            <a:endParaRPr lang="en-IN"/>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16A06-DD0C-4005-BB07-78B00655D9BD}" type="slidenum">
              <a:rPr lang="en-IN" smtClean="0"/>
              <a:t>‹#›</a:t>
            </a:fld>
            <a:endParaRPr lang="en-IN"/>
          </a:p>
        </p:txBody>
      </p:sp>
    </p:spTree>
    <p:extLst>
      <p:ext uri="{BB962C8B-B14F-4D97-AF65-F5344CB8AC3E}">
        <p14:creationId xmlns:p14="http://schemas.microsoft.com/office/powerpoint/2010/main" val="276392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9"/>
            <a:ext cx="8161020" cy="4456853"/>
          </a:xfrm>
        </p:spPr>
        <p:txBody>
          <a:bodyPr anchor="b"/>
          <a:lstStyle>
            <a:lvl1pPr algn="ctr">
              <a:defRPr sz="6300"/>
            </a:lvl1pPr>
          </a:lstStyle>
          <a:p>
            <a:r>
              <a:rPr lang="en-US" smtClean="0"/>
              <a:t>Click to edit Master title style</a:t>
            </a:r>
            <a:endParaRPr lang="en-US" dirty="0"/>
          </a:p>
        </p:txBody>
      </p:sp>
      <p:sp>
        <p:nvSpPr>
          <p:cNvPr id="3" name="Subtitle 2"/>
          <p:cNvSpPr>
            <a:spLocks noGrp="1"/>
          </p:cNvSpPr>
          <p:nvPr>
            <p:ph type="subTitle" idx="1"/>
          </p:nvPr>
        </p:nvSpPr>
        <p:spPr>
          <a:xfrm>
            <a:off x="1200150" y="6723805"/>
            <a:ext cx="7200900" cy="3090755"/>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E4E38F2-AB94-4FDD-92DF-527BCD709F0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3725536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38F2-AB94-4FDD-92DF-527BCD709F0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2634405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60" y="681568"/>
            <a:ext cx="2070258" cy="1084876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60083" y="681568"/>
            <a:ext cx="6090762" cy="1084876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38F2-AB94-4FDD-92DF-527BCD709F0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248258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38F2-AB94-4FDD-92DF-527BCD709F0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2103006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3" y="3191514"/>
            <a:ext cx="8281035" cy="5325109"/>
          </a:xfrm>
        </p:spPr>
        <p:txBody>
          <a:bodyPr anchor="b"/>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655083" y="8567001"/>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E4E38F2-AB94-4FDD-92DF-527BCD709F0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165839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E38F2-AB94-4FDD-92DF-527BCD709F07}" type="datetimeFigureOut">
              <a:rPr lang="en-IN" smtClean="0"/>
              <a:t>16-10-2022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144872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4" y="681570"/>
            <a:ext cx="8281035" cy="247438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61336" y="3138172"/>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smtClean="0"/>
              <a:t>Edit Master text styles</a:t>
            </a:r>
          </a:p>
        </p:txBody>
      </p:sp>
      <p:sp>
        <p:nvSpPr>
          <p:cNvPr id="4" name="Content Placeholder 3"/>
          <p:cNvSpPr>
            <a:spLocks noGrp="1"/>
          </p:cNvSpPr>
          <p:nvPr>
            <p:ph sz="half" idx="2"/>
          </p:nvPr>
        </p:nvSpPr>
        <p:spPr>
          <a:xfrm>
            <a:off x="661336" y="4676141"/>
            <a:ext cx="4061757" cy="68778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0608" y="3138172"/>
            <a:ext cx="4081762"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smtClean="0"/>
              <a:t>Edit Master text styles</a:t>
            </a:r>
          </a:p>
        </p:txBody>
      </p:sp>
      <p:sp>
        <p:nvSpPr>
          <p:cNvPr id="6" name="Content Placeholder 5"/>
          <p:cNvSpPr>
            <a:spLocks noGrp="1"/>
          </p:cNvSpPr>
          <p:nvPr>
            <p:ph sz="quarter" idx="4"/>
          </p:nvPr>
        </p:nvSpPr>
        <p:spPr>
          <a:xfrm>
            <a:off x="4860608" y="4676141"/>
            <a:ext cx="4081762" cy="68778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E38F2-AB94-4FDD-92DF-527BCD709F07}" type="datetimeFigureOut">
              <a:rPr lang="en-IN" smtClean="0"/>
              <a:t>16-10-2022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2821219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38F2-AB94-4FDD-92DF-527BCD709F07}" type="datetimeFigureOut">
              <a:rPr lang="en-IN" smtClean="0"/>
              <a:t>16-10-2022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1957601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38F2-AB94-4FDD-92DF-527BCD709F07}" type="datetimeFigureOut">
              <a:rPr lang="en-IN" smtClean="0"/>
              <a:t>16-10-2022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41356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8" cy="2987040"/>
          </a:xfrm>
        </p:spPr>
        <p:txBody>
          <a:bodyPr anchor="b"/>
          <a:lstStyle>
            <a:lvl1pPr>
              <a:defRPr sz="3360"/>
            </a:lvl1pPr>
          </a:lstStyle>
          <a:p>
            <a:r>
              <a:rPr lang="en-US" smtClean="0"/>
              <a:t>Click to edit Master title style</a:t>
            </a:r>
            <a:endParaRPr lang="en-US" dirty="0"/>
          </a:p>
        </p:txBody>
      </p:sp>
      <p:sp>
        <p:nvSpPr>
          <p:cNvPr id="3" name="Content Placeholder 2"/>
          <p:cNvSpPr>
            <a:spLocks noGrp="1"/>
          </p:cNvSpPr>
          <p:nvPr>
            <p:ph idx="1"/>
          </p:nvPr>
        </p:nvSpPr>
        <p:spPr>
          <a:xfrm>
            <a:off x="4081761"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61333" y="3840481"/>
            <a:ext cx="3096638"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smtClean="0"/>
              <a:t>Edit Master text styles</a:t>
            </a:r>
          </a:p>
        </p:txBody>
      </p:sp>
      <p:sp>
        <p:nvSpPr>
          <p:cNvPr id="5" name="Date Placeholder 4"/>
          <p:cNvSpPr>
            <a:spLocks noGrp="1"/>
          </p:cNvSpPr>
          <p:nvPr>
            <p:ph type="dt" sz="half" idx="10"/>
          </p:nvPr>
        </p:nvSpPr>
        <p:spPr/>
        <p:txBody>
          <a:bodyPr/>
          <a:lstStyle/>
          <a:p>
            <a:fld id="{5E4E38F2-AB94-4FDD-92DF-527BCD709F07}" type="datetimeFigureOut">
              <a:rPr lang="en-IN" smtClean="0"/>
              <a:t>16-10-2022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2435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8" cy="2987040"/>
          </a:xfrm>
        </p:spPr>
        <p:txBody>
          <a:bodyPr anchor="b"/>
          <a:lstStyle>
            <a:lvl1pPr>
              <a:defRPr sz="3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081761"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smtClean="0"/>
              <a:t>Click icon to add picture</a:t>
            </a:r>
            <a:endParaRPr lang="en-US" dirty="0"/>
          </a:p>
        </p:txBody>
      </p:sp>
      <p:sp>
        <p:nvSpPr>
          <p:cNvPr id="4" name="Text Placeholder 3"/>
          <p:cNvSpPr>
            <a:spLocks noGrp="1"/>
          </p:cNvSpPr>
          <p:nvPr>
            <p:ph type="body" sz="half" idx="2"/>
          </p:nvPr>
        </p:nvSpPr>
        <p:spPr>
          <a:xfrm>
            <a:off x="661333" y="3840481"/>
            <a:ext cx="3096638"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smtClean="0"/>
              <a:t>Edit Master text styles</a:t>
            </a:r>
          </a:p>
        </p:txBody>
      </p:sp>
      <p:sp>
        <p:nvSpPr>
          <p:cNvPr id="5" name="Date Placeholder 4"/>
          <p:cNvSpPr>
            <a:spLocks noGrp="1"/>
          </p:cNvSpPr>
          <p:nvPr>
            <p:ph type="dt" sz="half" idx="10"/>
          </p:nvPr>
        </p:nvSpPr>
        <p:spPr/>
        <p:txBody>
          <a:bodyPr/>
          <a:lstStyle/>
          <a:p>
            <a:fld id="{5E4E38F2-AB94-4FDD-92DF-527BCD709F07}" type="datetimeFigureOut">
              <a:rPr lang="en-IN" smtClean="0"/>
              <a:t>16-10-2022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32A9F-3CD0-4058-AFBC-0464A42682F8}" type="slidenum">
              <a:rPr lang="en-IN" smtClean="0"/>
              <a:t>‹#›</a:t>
            </a:fld>
            <a:endParaRPr lang="en-IN"/>
          </a:p>
        </p:txBody>
      </p:sp>
    </p:spTree>
    <p:extLst>
      <p:ext uri="{BB962C8B-B14F-4D97-AF65-F5344CB8AC3E}">
        <p14:creationId xmlns:p14="http://schemas.microsoft.com/office/powerpoint/2010/main" val="192918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4" y="681570"/>
            <a:ext cx="8281035" cy="247438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60084" y="3407833"/>
            <a:ext cx="8281035" cy="812249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60083" y="11865191"/>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5E4E38F2-AB94-4FDD-92DF-527BCD709F07}" type="datetimeFigureOut">
              <a:rPr lang="en-IN" smtClean="0"/>
              <a:t>16-10-2022</a:t>
            </a:fld>
            <a:endParaRPr lang="en-IN"/>
          </a:p>
        </p:txBody>
      </p:sp>
      <p:sp>
        <p:nvSpPr>
          <p:cNvPr id="5" name="Footer Placeholder 4"/>
          <p:cNvSpPr>
            <a:spLocks noGrp="1"/>
          </p:cNvSpPr>
          <p:nvPr>
            <p:ph type="ftr" sz="quarter" idx="3"/>
          </p:nvPr>
        </p:nvSpPr>
        <p:spPr>
          <a:xfrm>
            <a:off x="3180399" y="11865191"/>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780848" y="11865191"/>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B6132A9F-3CD0-4058-AFBC-0464A42682F8}" type="slidenum">
              <a:rPr lang="en-IN" smtClean="0"/>
              <a:t>‹#›</a:t>
            </a:fld>
            <a:endParaRPr lang="en-IN"/>
          </a:p>
        </p:txBody>
      </p:sp>
      <p:sp>
        <p:nvSpPr>
          <p:cNvPr id="8" name="MSIPCMContentMarking" descr="{&quot;HashCode&quot;:-1403131837,&quot;Placement&quot;:&quot;Footer&quot;,&quot;Top&quot;:990.0343,&quot;Left&quot;:0.0,&quot;SlideWidth&quot;:756,&quot;SlideHeight&quot;:1008}"/>
          <p:cNvSpPr txBox="1"/>
          <p:nvPr userDrawn="1"/>
        </p:nvSpPr>
        <p:spPr>
          <a:xfrm>
            <a:off x="0" y="12573436"/>
            <a:ext cx="1009494" cy="228163"/>
          </a:xfrm>
          <a:prstGeom prst="rect">
            <a:avLst/>
          </a:prstGeom>
          <a:noFill/>
        </p:spPr>
        <p:txBody>
          <a:bodyPr vert="horz" wrap="square" lIns="0" tIns="0" rIns="0" bIns="0" rtlCol="0" anchor="ctr" anchorCtr="1">
            <a:spAutoFit/>
          </a:bodyPr>
          <a:lstStyle/>
          <a:p>
            <a:pPr algn="l">
              <a:spcBef>
                <a:spcPts val="0"/>
              </a:spcBef>
              <a:spcAft>
                <a:spcPts val="0"/>
              </a:spcAft>
            </a:pPr>
            <a:r>
              <a:rPr lang="en-IN" sz="800" smtClean="0">
                <a:solidFill>
                  <a:srgbClr val="000000"/>
                </a:solidFill>
                <a:latin typeface="Calibri Light" panose="020F0302020204030204" pitchFamily="34" charset="0"/>
              </a:rPr>
              <a:t>Classified as Public</a:t>
            </a:r>
            <a:endParaRPr lang="en-IN" sz="800">
              <a:solidFill>
                <a:srgbClr val="000000"/>
              </a:solidFill>
              <a:latin typeface="Calibri Light" panose="020F0302020204030204" pitchFamily="34" charset="0"/>
            </a:endParaRPr>
          </a:p>
        </p:txBody>
      </p:sp>
    </p:spTree>
    <p:extLst>
      <p:ext uri="{BB962C8B-B14F-4D97-AF65-F5344CB8AC3E}">
        <p14:creationId xmlns:p14="http://schemas.microsoft.com/office/powerpoint/2010/main" val="38948476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cl.tk/software/tclpro/eval/"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4158" y="3736686"/>
            <a:ext cx="3846245" cy="2282420"/>
          </a:xfrm>
          <a:prstGeom prst="rect">
            <a:avLst/>
          </a:prstGeom>
          <a:noFill/>
        </p:spPr>
        <p:txBody>
          <a:bodyPr wrap="none" rtlCol="0">
            <a:spAutoFit/>
          </a:bodyPr>
          <a:lstStyle/>
          <a:p>
            <a:pPr algn="ctr"/>
            <a:r>
              <a:rPr lang="en-IN" sz="3108" dirty="0"/>
              <a:t>USER MANUAL </a:t>
            </a:r>
          </a:p>
          <a:p>
            <a:pPr algn="ctr"/>
            <a:r>
              <a:rPr lang="en-IN" sz="3108" dirty="0"/>
              <a:t>REPORT </a:t>
            </a:r>
            <a:r>
              <a:rPr lang="en-IN" sz="3108" dirty="0" smtClean="0"/>
              <a:t>AUTOMATION</a:t>
            </a:r>
          </a:p>
          <a:p>
            <a:pPr algn="ctr"/>
            <a:r>
              <a:rPr lang="en-IN" sz="3108" dirty="0" smtClean="0"/>
              <a:t>V 1.01</a:t>
            </a:r>
          </a:p>
          <a:p>
            <a:pPr algn="ctr"/>
            <a:endParaRPr lang="en-IN" sz="3108" dirty="0"/>
          </a:p>
          <a:p>
            <a:pPr algn="ctr"/>
            <a:r>
              <a:rPr lang="en-IN" dirty="0" smtClean="0"/>
              <a:t>September - 2022</a:t>
            </a:r>
            <a:endParaRPr lang="en-IN" dirty="0"/>
          </a:p>
        </p:txBody>
      </p:sp>
      <p:sp>
        <p:nvSpPr>
          <p:cNvPr id="3" name="Rectangle 2"/>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Imagen" descr="Imagen">
            <a:extLst>
              <a:ext uri="{FF2B5EF4-FFF2-40B4-BE49-F238E27FC236}">
                <a16:creationId xmlns:a16="http://schemas.microsoft.com/office/drawing/2014/main" id="{5457F729-95D4-4823-8B77-2CF0EA4D7FC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9286" y="6135430"/>
            <a:ext cx="743579" cy="473589"/>
          </a:xfrm>
          <a:prstGeom prst="rect">
            <a:avLst/>
          </a:prstGeom>
          <a:ln w="3175">
            <a:miter lim="400000"/>
          </a:ln>
        </p:spPr>
      </p:pic>
    </p:spTree>
    <p:extLst>
      <p:ext uri="{BB962C8B-B14F-4D97-AF65-F5344CB8AC3E}">
        <p14:creationId xmlns:p14="http://schemas.microsoft.com/office/powerpoint/2010/main" val="3123180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811474" y="5838048"/>
            <a:ext cx="4387117" cy="2478887"/>
          </a:xfrm>
          <a:prstGeom prst="rect">
            <a:avLst/>
          </a:prstGeom>
        </p:spPr>
      </p:pic>
      <p:pic>
        <p:nvPicPr>
          <p:cNvPr id="33" name="Picture 32"/>
          <p:cNvPicPr>
            <a:picLocks noChangeAspect="1"/>
          </p:cNvPicPr>
          <p:nvPr/>
        </p:nvPicPr>
        <p:blipFill>
          <a:blip r:embed="rId3"/>
          <a:stretch>
            <a:fillRect/>
          </a:stretch>
        </p:blipFill>
        <p:spPr>
          <a:xfrm>
            <a:off x="4754135" y="4218978"/>
            <a:ext cx="3652477" cy="900472"/>
          </a:xfrm>
          <a:prstGeom prst="rect">
            <a:avLst/>
          </a:prstGeom>
        </p:spPr>
      </p:pic>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4"/>
          <a:stretch>
            <a:fillRect/>
          </a:stretch>
        </p:blipFill>
        <p:spPr>
          <a:xfrm>
            <a:off x="4811474" y="3804537"/>
            <a:ext cx="4351484" cy="237284"/>
          </a:xfrm>
          <a:prstGeom prst="rect">
            <a:avLst/>
          </a:prstGeom>
          <a:ln w="3175">
            <a:solidFill>
              <a:schemeClr val="tx1"/>
            </a:solidFill>
          </a:ln>
        </p:spPr>
      </p:pic>
      <p:sp>
        <p:nvSpPr>
          <p:cNvPr id="17" name="Rectangle 16"/>
          <p:cNvSpPr/>
          <p:nvPr/>
        </p:nvSpPr>
        <p:spPr>
          <a:xfrm>
            <a:off x="4779665" y="4669214"/>
            <a:ext cx="2257377" cy="177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754326"/>
          </a:xfrm>
          <a:prstGeom prst="rect">
            <a:avLst/>
          </a:prstGeom>
          <a:noFill/>
          <a:ln w="3175">
            <a:noFill/>
          </a:ln>
        </p:spPr>
        <p:txBody>
          <a:bodyPr wrap="square" rtlCol="0">
            <a:spAutoFit/>
          </a:bodyPr>
          <a:lstStyle/>
          <a:p>
            <a:r>
              <a:rPr lang="en-IN" sz="1200" b="1" dirty="0" smtClean="0"/>
              <a:t>1.7.5 Impact Master Page.</a:t>
            </a:r>
          </a:p>
          <a:p>
            <a:r>
              <a:rPr lang="en-IN" sz="1200" dirty="0" smtClean="0"/>
              <a:t>The Impact master Page provides a format for reporting Animations and displacement data for Impact related load cases. The BIW deformations and Trim Permanent deformation is reported on left side of the Page. This page is active for Abaqus, Pamcrash and LS-Dyna .</a:t>
            </a:r>
          </a:p>
          <a:p>
            <a:endParaRPr lang="en-IN" sz="1200" dirty="0" smtClean="0"/>
          </a:p>
          <a:p>
            <a:endParaRPr lang="en-IN" sz="1200" dirty="0"/>
          </a:p>
          <a:p>
            <a:endParaRPr lang="en-IN" sz="1200" dirty="0"/>
          </a:p>
        </p:txBody>
      </p:sp>
      <p:sp>
        <p:nvSpPr>
          <p:cNvPr id="31" name="TextBox 30"/>
          <p:cNvSpPr txBox="1"/>
          <p:nvPr/>
        </p:nvSpPr>
        <p:spPr>
          <a:xfrm>
            <a:off x="553467" y="3678335"/>
            <a:ext cx="4122287" cy="1754326"/>
          </a:xfrm>
          <a:prstGeom prst="rect">
            <a:avLst/>
          </a:prstGeom>
          <a:noFill/>
          <a:ln w="3175">
            <a:noFill/>
          </a:ln>
        </p:spPr>
        <p:txBody>
          <a:bodyPr wrap="square" rtlCol="0">
            <a:spAutoFit/>
          </a:bodyPr>
          <a:lstStyle/>
          <a:p>
            <a:r>
              <a:rPr lang="en-IN" sz="1200" b="1" dirty="0" smtClean="0"/>
              <a:t>1.7.6 Impact Master Summary</a:t>
            </a:r>
          </a:p>
          <a:p>
            <a:r>
              <a:rPr lang="en-IN" sz="1200" dirty="0" smtClean="0"/>
              <a:t>The Impact master Page provides a format for reporting Animations and displacement data for Impact related load cases. The BIW deformations and Trim Permanent deformation is reported on left side of the Page. This page is active for Abaqus, Pamcrash and LS-Dyna .</a:t>
            </a:r>
          </a:p>
          <a:p>
            <a:endParaRPr lang="en-IN" sz="1200" dirty="0" smtClean="0"/>
          </a:p>
          <a:p>
            <a:endParaRPr lang="en-IN" sz="1200" dirty="0"/>
          </a:p>
          <a:p>
            <a:endParaRPr lang="en-IN" sz="1200" dirty="0"/>
          </a:p>
        </p:txBody>
      </p:sp>
      <p:sp>
        <p:nvSpPr>
          <p:cNvPr id="38" name="TextBox 37"/>
          <p:cNvSpPr txBox="1"/>
          <p:nvPr/>
        </p:nvSpPr>
        <p:spPr>
          <a:xfrm>
            <a:off x="545503" y="5747975"/>
            <a:ext cx="4122287" cy="1754326"/>
          </a:xfrm>
          <a:prstGeom prst="rect">
            <a:avLst/>
          </a:prstGeom>
          <a:noFill/>
          <a:ln w="3175">
            <a:noFill/>
          </a:ln>
        </p:spPr>
        <p:txBody>
          <a:bodyPr wrap="square" rtlCol="0">
            <a:spAutoFit/>
          </a:bodyPr>
          <a:lstStyle/>
          <a:p>
            <a:r>
              <a:rPr lang="en-IN" sz="1200" b="1" dirty="0" smtClean="0"/>
              <a:t>1.7.7 Impact master page - Dependencies</a:t>
            </a:r>
          </a:p>
          <a:p>
            <a:r>
              <a:rPr lang="en-IN" sz="1200" dirty="0" smtClean="0"/>
              <a:t>Many values of Headings and Tables are derived from the load code and Part code files mentioned in </a:t>
            </a:r>
            <a:r>
              <a:rPr lang="en-IN" sz="1200" b="1" dirty="0" smtClean="0"/>
              <a:t>1.4.3.</a:t>
            </a:r>
          </a:p>
          <a:p>
            <a:r>
              <a:rPr lang="en-IN" sz="1200" dirty="0" smtClean="0"/>
              <a:t>If information printed in PowerPoint does not match with the contents of your input file or result file name , Please update the contents of the Load code and Part code files as mentioned in section </a:t>
            </a:r>
            <a:r>
              <a:rPr lang="en-IN" sz="1200" b="1" dirty="0" smtClean="0"/>
              <a:t>1.4.3</a:t>
            </a:r>
            <a:r>
              <a:rPr lang="en-IN" sz="1200" dirty="0" smtClean="0"/>
              <a:t> of the document.</a:t>
            </a:r>
          </a:p>
          <a:p>
            <a:endParaRPr lang="en-IN" sz="1200" dirty="0"/>
          </a:p>
          <a:p>
            <a:endParaRPr lang="en-IN" sz="1200" dirty="0"/>
          </a:p>
        </p:txBody>
      </p:sp>
      <p:sp>
        <p:nvSpPr>
          <p:cNvPr id="40" name="Rectangle 39"/>
          <p:cNvSpPr/>
          <p:nvPr/>
        </p:nvSpPr>
        <p:spPr>
          <a:xfrm>
            <a:off x="4970682" y="6307055"/>
            <a:ext cx="1412701" cy="271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4852040" y="5900616"/>
            <a:ext cx="2188430" cy="334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4811474" y="795536"/>
            <a:ext cx="4387117" cy="2478887"/>
          </a:xfrm>
          <a:prstGeom prst="rect">
            <a:avLst/>
          </a:prstGeom>
        </p:spPr>
      </p:pic>
      <p:sp>
        <p:nvSpPr>
          <p:cNvPr id="16" name="TextBox 15"/>
          <p:cNvSpPr txBox="1"/>
          <p:nvPr/>
        </p:nvSpPr>
        <p:spPr>
          <a:xfrm>
            <a:off x="5336233" y="2629425"/>
            <a:ext cx="681597"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DISPLACEMENT</a:t>
            </a:r>
            <a:endParaRPr lang="en-IN" sz="600" b="1" dirty="0"/>
          </a:p>
        </p:txBody>
      </p:sp>
      <p:sp>
        <p:nvSpPr>
          <p:cNvPr id="19" name="TextBox 18"/>
          <p:cNvSpPr txBox="1"/>
          <p:nvPr/>
        </p:nvSpPr>
        <p:spPr>
          <a:xfrm>
            <a:off x="6917637" y="2629425"/>
            <a:ext cx="460382"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SECTION</a:t>
            </a:r>
            <a:endParaRPr lang="en-IN" sz="600" b="1" dirty="0"/>
          </a:p>
        </p:txBody>
      </p:sp>
    </p:spTree>
    <p:extLst>
      <p:ext uri="{BB962C8B-B14F-4D97-AF65-F5344CB8AC3E}">
        <p14:creationId xmlns:p14="http://schemas.microsoft.com/office/powerpoint/2010/main" val="2411142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200329"/>
          </a:xfrm>
          <a:prstGeom prst="rect">
            <a:avLst/>
          </a:prstGeom>
          <a:noFill/>
          <a:ln w="3175">
            <a:noFill/>
          </a:ln>
        </p:spPr>
        <p:txBody>
          <a:bodyPr wrap="square" rtlCol="0">
            <a:spAutoFit/>
          </a:bodyPr>
          <a:lstStyle/>
          <a:p>
            <a:r>
              <a:rPr lang="en-IN" sz="1200" b="1" dirty="0" smtClean="0"/>
              <a:t>1.7.8 Stress Plot Parts.</a:t>
            </a:r>
          </a:p>
          <a:p>
            <a:r>
              <a:rPr lang="en-IN" sz="1200" dirty="0" smtClean="0"/>
              <a:t>The Stress Plot Page Records the Vonmises stress for each part in the assembly. The actions required for selection of parts are</a:t>
            </a:r>
          </a:p>
          <a:p>
            <a:r>
              <a:rPr lang="en-IN" sz="1200" dirty="0" smtClean="0"/>
              <a:t>Explained in next paragraph.</a:t>
            </a:r>
          </a:p>
          <a:p>
            <a:endParaRPr lang="en-IN" sz="1200" dirty="0"/>
          </a:p>
          <a:p>
            <a:endParaRPr lang="en-IN" sz="1200" dirty="0"/>
          </a:p>
        </p:txBody>
      </p:sp>
      <p:pic>
        <p:nvPicPr>
          <p:cNvPr id="5" name="Picture 4"/>
          <p:cNvPicPr>
            <a:picLocks noChangeAspect="1"/>
          </p:cNvPicPr>
          <p:nvPr/>
        </p:nvPicPr>
        <p:blipFill>
          <a:blip r:embed="rId2"/>
          <a:stretch>
            <a:fillRect/>
          </a:stretch>
        </p:blipFill>
        <p:spPr>
          <a:xfrm>
            <a:off x="4800599" y="784225"/>
            <a:ext cx="4384676" cy="2480405"/>
          </a:xfrm>
          <a:prstGeom prst="rect">
            <a:avLst/>
          </a:prstGeom>
        </p:spPr>
      </p:pic>
      <p:sp>
        <p:nvSpPr>
          <p:cNvPr id="9" name="TextBox 8"/>
          <p:cNvSpPr txBox="1"/>
          <p:nvPr/>
        </p:nvSpPr>
        <p:spPr>
          <a:xfrm>
            <a:off x="3495214" y="7734524"/>
            <a:ext cx="2067361" cy="276999"/>
          </a:xfrm>
          <a:prstGeom prst="rect">
            <a:avLst/>
          </a:prstGeom>
          <a:noFill/>
        </p:spPr>
        <p:txBody>
          <a:bodyPr wrap="none" rtlCol="0">
            <a:spAutoFit/>
          </a:bodyPr>
          <a:lstStyle/>
          <a:p>
            <a:r>
              <a:rPr lang="en-IN" sz="1200" u="sng" dirty="0" smtClean="0"/>
              <a:t>Table of reported Stress Entry </a:t>
            </a:r>
            <a:endParaRPr lang="en-IN" sz="1200" u="sng" dirty="0"/>
          </a:p>
        </p:txBody>
      </p:sp>
      <p:sp>
        <p:nvSpPr>
          <p:cNvPr id="12" name="TextBox 11"/>
          <p:cNvSpPr txBox="1"/>
          <p:nvPr/>
        </p:nvSpPr>
        <p:spPr>
          <a:xfrm>
            <a:off x="553468" y="3584609"/>
            <a:ext cx="8631807" cy="1938992"/>
          </a:xfrm>
          <a:prstGeom prst="rect">
            <a:avLst/>
          </a:prstGeom>
          <a:noFill/>
          <a:ln w="3175">
            <a:noFill/>
          </a:ln>
        </p:spPr>
        <p:txBody>
          <a:bodyPr wrap="square" rtlCol="0">
            <a:spAutoFit/>
          </a:bodyPr>
          <a:lstStyle/>
          <a:p>
            <a:r>
              <a:rPr lang="en-IN" sz="1200" b="1" dirty="0" smtClean="0"/>
              <a:t>1.7.9 Selection of required parts for Stress Plot .</a:t>
            </a:r>
          </a:p>
          <a:p>
            <a:r>
              <a:rPr lang="en-IN" sz="1200" dirty="0" smtClean="0"/>
              <a:t>The Automation can identify each independent part in the assembly. Details of such parts are written in Data folder in directories named after output files. Users can open those folders and delete the csv files corresponding to parts which are not to be used for plot generation.</a:t>
            </a:r>
          </a:p>
          <a:p>
            <a:r>
              <a:rPr lang="en-IN" sz="1200" dirty="0" smtClean="0"/>
              <a:t>An example is given below. Here only first two files are retained, Rest of the files are deleted. This means Parts stress, Parts strain and A-surface strain plots will be generated for these two parts only. Please ignore the thickness in the name, The components correspond to</a:t>
            </a:r>
          </a:p>
          <a:p>
            <a:r>
              <a:rPr lang="en-IN" sz="1200" dirty="0" smtClean="0"/>
              <a:t>Remaining part of naming.</a:t>
            </a:r>
          </a:p>
          <a:p>
            <a:endParaRPr lang="en-IN" sz="1200" dirty="0" smtClean="0"/>
          </a:p>
          <a:p>
            <a:endParaRPr lang="en-IN" sz="1200" dirty="0"/>
          </a:p>
          <a:p>
            <a:endParaRPr lang="en-IN" sz="1200" dirty="0"/>
          </a:p>
        </p:txBody>
      </p:sp>
      <p:sp>
        <p:nvSpPr>
          <p:cNvPr id="21" name="TextBox 20"/>
          <p:cNvSpPr txBox="1"/>
          <p:nvPr/>
        </p:nvSpPr>
        <p:spPr>
          <a:xfrm>
            <a:off x="6714247" y="5131757"/>
            <a:ext cx="2471028" cy="1631216"/>
          </a:xfrm>
          <a:prstGeom prst="rect">
            <a:avLst/>
          </a:prstGeom>
          <a:noFill/>
        </p:spPr>
        <p:txBody>
          <a:bodyPr wrap="square" rtlCol="0">
            <a:spAutoFit/>
          </a:bodyPr>
          <a:lstStyle/>
          <a:p>
            <a:r>
              <a:rPr lang="en-IN" sz="1000" dirty="0" smtClean="0"/>
              <a:t>Delete the files that correspond To Part names that are not to be Included in the Partwise stress Plots.</a:t>
            </a:r>
          </a:p>
          <a:p>
            <a:endParaRPr lang="en-IN" sz="1000" dirty="0" smtClean="0"/>
          </a:p>
          <a:p>
            <a:r>
              <a:rPr lang="en-IN" sz="1000" dirty="0" smtClean="0"/>
              <a:t>In the example , Plots will be made For parts corresponding to first two Files.</a:t>
            </a:r>
          </a:p>
          <a:p>
            <a:endParaRPr lang="en-IN" sz="1000" dirty="0" smtClean="0"/>
          </a:p>
          <a:p>
            <a:r>
              <a:rPr lang="en-IN" sz="1000" dirty="0" smtClean="0"/>
              <a:t>Do this for other results files by selective</a:t>
            </a:r>
          </a:p>
          <a:p>
            <a:r>
              <a:rPr lang="en-IN" sz="1000" dirty="0" smtClean="0"/>
              <a:t>Deletion of files from respective folders</a:t>
            </a:r>
          </a:p>
          <a:p>
            <a:r>
              <a:rPr lang="en-IN" sz="1000" dirty="0" smtClean="0"/>
              <a:t> </a:t>
            </a:r>
            <a:endParaRPr lang="en-IN" sz="1000" dirty="0"/>
          </a:p>
        </p:txBody>
      </p:sp>
      <p:grpSp>
        <p:nvGrpSpPr>
          <p:cNvPr id="8" name="Group 7"/>
          <p:cNvGrpSpPr/>
          <p:nvPr/>
        </p:nvGrpSpPr>
        <p:grpSpPr>
          <a:xfrm>
            <a:off x="553468" y="5108885"/>
            <a:ext cx="8564492" cy="1469390"/>
            <a:chOff x="538089" y="6099877"/>
            <a:chExt cx="8564492" cy="1469390"/>
          </a:xfrm>
        </p:grpSpPr>
        <p:pic>
          <p:nvPicPr>
            <p:cNvPr id="6" name="Picture 5"/>
            <p:cNvPicPr>
              <a:picLocks noChangeAspect="1"/>
            </p:cNvPicPr>
            <p:nvPr/>
          </p:nvPicPr>
          <p:blipFill>
            <a:blip r:embed="rId3"/>
            <a:stretch>
              <a:fillRect/>
            </a:stretch>
          </p:blipFill>
          <p:spPr>
            <a:xfrm>
              <a:off x="538089" y="6099877"/>
              <a:ext cx="3086779" cy="1276542"/>
            </a:xfrm>
            <a:prstGeom prst="rect">
              <a:avLst/>
            </a:prstGeom>
          </p:spPr>
        </p:pic>
        <p:grpSp>
          <p:nvGrpSpPr>
            <p:cNvPr id="2" name="Group 1"/>
            <p:cNvGrpSpPr/>
            <p:nvPr/>
          </p:nvGrpSpPr>
          <p:grpSpPr>
            <a:xfrm>
              <a:off x="2797969" y="6099877"/>
              <a:ext cx="6304612" cy="1469390"/>
              <a:chOff x="2797969" y="6099877"/>
              <a:chExt cx="6304612" cy="1469390"/>
            </a:xfrm>
          </p:grpSpPr>
          <p:pic>
            <p:nvPicPr>
              <p:cNvPr id="7" name="Picture 6"/>
              <p:cNvPicPr>
                <a:picLocks noChangeAspect="1"/>
              </p:cNvPicPr>
              <p:nvPr/>
            </p:nvPicPr>
            <p:blipFill>
              <a:blip r:embed="rId4"/>
              <a:stretch>
                <a:fillRect/>
              </a:stretch>
            </p:blipFill>
            <p:spPr>
              <a:xfrm>
                <a:off x="3761332" y="6112266"/>
                <a:ext cx="2816450" cy="1390217"/>
              </a:xfrm>
              <a:prstGeom prst="rect">
                <a:avLst/>
              </a:prstGeom>
            </p:spPr>
          </p:pic>
          <p:cxnSp>
            <p:nvCxnSpPr>
              <p:cNvPr id="3" name="Straight Arrow Connector 2"/>
              <p:cNvCxnSpPr/>
              <p:nvPr/>
            </p:nvCxnSpPr>
            <p:spPr>
              <a:xfrm>
                <a:off x="2797969" y="6201697"/>
                <a:ext cx="98499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748108" y="6427104"/>
                <a:ext cx="2388335" cy="1142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Multiply 14"/>
              <p:cNvSpPr/>
              <p:nvPr/>
            </p:nvSpPr>
            <p:spPr>
              <a:xfrm>
                <a:off x="4107942" y="6374231"/>
                <a:ext cx="1135626" cy="1128252"/>
              </a:xfrm>
              <a:prstGeom prst="mathMultiply">
                <a:avLst>
                  <a:gd name="adj1" fmla="val 456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p:cNvCxnSpPr/>
              <p:nvPr/>
            </p:nvCxnSpPr>
            <p:spPr>
              <a:xfrm>
                <a:off x="6149667" y="6927608"/>
                <a:ext cx="32666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714246" y="6099877"/>
                <a:ext cx="2388335" cy="1469390"/>
              </a:xfrm>
              <a:prstGeom prst="rect">
                <a:avLst/>
              </a:prstGeom>
              <a:solidFill>
                <a:schemeClr val="accent1">
                  <a:lumMod val="20000"/>
                  <a:lumOff val="80000"/>
                  <a:alpha val="2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3" name="TextBox 22"/>
          <p:cNvSpPr txBox="1"/>
          <p:nvPr/>
        </p:nvSpPr>
        <p:spPr>
          <a:xfrm>
            <a:off x="5384000" y="2341850"/>
            <a:ext cx="615874"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STRESS-YIELD</a:t>
            </a:r>
            <a:endParaRPr lang="en-IN" sz="600" b="1" dirty="0"/>
          </a:p>
        </p:txBody>
      </p:sp>
      <p:sp>
        <p:nvSpPr>
          <p:cNvPr id="25" name="TextBox 24"/>
          <p:cNvSpPr txBox="1"/>
          <p:nvPr/>
        </p:nvSpPr>
        <p:spPr>
          <a:xfrm>
            <a:off x="6729624" y="2341850"/>
            <a:ext cx="76815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STRESS-ULTIMATE</a:t>
            </a:r>
            <a:endParaRPr lang="en-IN" sz="600" b="1" dirty="0"/>
          </a:p>
        </p:txBody>
      </p:sp>
      <p:sp>
        <p:nvSpPr>
          <p:cNvPr id="26" name="TextBox 25"/>
          <p:cNvSpPr txBox="1"/>
          <p:nvPr/>
        </p:nvSpPr>
        <p:spPr>
          <a:xfrm>
            <a:off x="553467" y="6811194"/>
            <a:ext cx="8631807" cy="1200329"/>
          </a:xfrm>
          <a:prstGeom prst="rect">
            <a:avLst/>
          </a:prstGeom>
          <a:noFill/>
          <a:ln w="3175">
            <a:noFill/>
          </a:ln>
        </p:spPr>
        <p:txBody>
          <a:bodyPr wrap="square" rtlCol="0">
            <a:spAutoFit/>
          </a:bodyPr>
          <a:lstStyle/>
          <a:p>
            <a:r>
              <a:rPr lang="en-IN" sz="1200" b="1" dirty="0" smtClean="0"/>
              <a:t>1.7.10 Stress Data Types  and Data components  .</a:t>
            </a:r>
          </a:p>
          <a:p>
            <a:r>
              <a:rPr lang="en-IN" sz="1200" dirty="0" smtClean="0"/>
              <a:t>The Table given below explains the types of Data components that will be used for Stress plots. If users need to use a different quantity </a:t>
            </a:r>
          </a:p>
          <a:p>
            <a:r>
              <a:rPr lang="en-IN" sz="1200" dirty="0" smtClean="0"/>
              <a:t>Please contact the methodology department in advance before project commence. </a:t>
            </a:r>
          </a:p>
          <a:p>
            <a:r>
              <a:rPr lang="en-IN" sz="1200" dirty="0" smtClean="0"/>
              <a:t>It is recommended that this data is converted to a dynamic input for subsequent revisions of Automation.</a:t>
            </a:r>
          </a:p>
          <a:p>
            <a:endParaRPr lang="en-IN" sz="1200" dirty="0"/>
          </a:p>
          <a:p>
            <a:endParaRPr lang="en-IN" sz="1200" dirty="0"/>
          </a:p>
        </p:txBody>
      </p:sp>
      <p:graphicFrame>
        <p:nvGraphicFramePr>
          <p:cNvPr id="11" name="Table 10"/>
          <p:cNvGraphicFramePr>
            <a:graphicFrameLocks noGrp="1"/>
          </p:cNvGraphicFramePr>
          <p:nvPr>
            <p:extLst>
              <p:ext uri="{D42A27DB-BD31-4B8C-83A1-F6EECF244321}">
                <p14:modId xmlns:p14="http://schemas.microsoft.com/office/powerpoint/2010/main" val="3203569203"/>
              </p:ext>
            </p:extLst>
          </p:nvPr>
        </p:nvGraphicFramePr>
        <p:xfrm>
          <a:off x="623888" y="8129183"/>
          <a:ext cx="6794499" cy="952500"/>
        </p:xfrm>
        <a:graphic>
          <a:graphicData uri="http://schemas.openxmlformats.org/drawingml/2006/table">
            <a:tbl>
              <a:tblPr/>
              <a:tblGrid>
                <a:gridCol w="990137">
                  <a:extLst>
                    <a:ext uri="{9D8B030D-6E8A-4147-A177-3AD203B41FA5}">
                      <a16:colId xmlns:a16="http://schemas.microsoft.com/office/drawing/2014/main" val="3690929190"/>
                    </a:ext>
                  </a:extLst>
                </a:gridCol>
                <a:gridCol w="990137">
                  <a:extLst>
                    <a:ext uri="{9D8B030D-6E8A-4147-A177-3AD203B41FA5}">
                      <a16:colId xmlns:a16="http://schemas.microsoft.com/office/drawing/2014/main" val="2441422929"/>
                    </a:ext>
                  </a:extLst>
                </a:gridCol>
                <a:gridCol w="2123083">
                  <a:extLst>
                    <a:ext uri="{9D8B030D-6E8A-4147-A177-3AD203B41FA5}">
                      <a16:colId xmlns:a16="http://schemas.microsoft.com/office/drawing/2014/main" val="2851034729"/>
                    </a:ext>
                  </a:extLst>
                </a:gridCol>
                <a:gridCol w="2691142">
                  <a:extLst>
                    <a:ext uri="{9D8B030D-6E8A-4147-A177-3AD203B41FA5}">
                      <a16:colId xmlns:a16="http://schemas.microsoft.com/office/drawing/2014/main" val="1402230941"/>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SOLVER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CONTOUR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DATA 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DATA COMPONENT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94285058"/>
                  </a:ext>
                </a:extLst>
              </a:tr>
              <a:tr h="190500">
                <a:tc>
                  <a:txBody>
                    <a:bodyPr/>
                    <a:lstStyle/>
                    <a:p>
                      <a:pPr algn="ctr" fontAlgn="ctr"/>
                      <a:r>
                        <a:rPr lang="en-IN" sz="1100" b="0" i="0" u="none" strike="noStrike" dirty="0">
                          <a:solidFill>
                            <a:srgbClr val="000000"/>
                          </a:solidFill>
                          <a:effectLst/>
                          <a:latin typeface="Calibri" panose="020F0502020204030204" pitchFamily="34" charset="0"/>
                        </a:rPr>
                        <a:t>ABAQUS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vonMises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S-Global-Stress components 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3869083"/>
                  </a:ext>
                </a:extLst>
              </a:tr>
              <a:tr h="190500">
                <a:tc>
                  <a:txBody>
                    <a:bodyPr/>
                    <a:lstStyle/>
                    <a:p>
                      <a:pPr algn="ctr" fontAlgn="ctr"/>
                      <a:r>
                        <a:rPr lang="en-IN" sz="1100" b="0" i="0" u="none" strike="noStrike">
                          <a:solidFill>
                            <a:srgbClr val="000000"/>
                          </a:solidFill>
                          <a:effectLst/>
                          <a:latin typeface="Calibri" panose="020F0502020204030204" pitchFamily="34" charset="0"/>
                        </a:rPr>
                        <a:t>LS-DYNA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vonMises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61752"/>
                  </a:ext>
                </a:extLst>
              </a:tr>
              <a:tr h="190500">
                <a:tc rowSpan="2">
                  <a:txBody>
                    <a:bodyPr/>
                    <a:lstStyle/>
                    <a:p>
                      <a:pPr algn="ctr" fontAlgn="ctr"/>
                      <a:r>
                        <a:rPr lang="en-IN" sz="1100" b="0" i="0" u="none" strike="noStrike" dirty="0">
                          <a:solidFill>
                            <a:srgbClr val="000000"/>
                          </a:solidFill>
                          <a:effectLst/>
                          <a:latin typeface="Calibri" panose="020F0502020204030204" pitchFamily="34" charset="0"/>
                        </a:rPr>
                        <a:t>PAMCRASH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STRESS(2D)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ESTRESS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Maximum equivalent stress in shell element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6766"/>
                  </a:ext>
                </a:extLst>
              </a:tr>
              <a:tr h="190500">
                <a:tc vMerge="1">
                  <a:txBody>
                    <a:bodyPr/>
                    <a:lstStyle/>
                    <a:p>
                      <a:endParaRPr lang="en-IN"/>
                    </a:p>
                  </a:txBody>
                  <a:tcPr/>
                </a:tc>
                <a:tc>
                  <a:txBody>
                    <a:bodyPr/>
                    <a:lstStyle/>
                    <a:p>
                      <a:pPr algn="l" fontAlgn="ctr"/>
                      <a:r>
                        <a:rPr lang="en-IN" sz="1100" b="0" i="0" u="none" strike="noStrike">
                          <a:solidFill>
                            <a:srgbClr val="000000"/>
                          </a:solidFill>
                          <a:effectLst/>
                          <a:latin typeface="Calibri" panose="020F0502020204030204" pitchFamily="34" charset="0"/>
                        </a:rPr>
                        <a:t>STRESS(3D)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SXYZ/3D/Stress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err="1">
                          <a:solidFill>
                            <a:srgbClr val="000000"/>
                          </a:solidFill>
                          <a:effectLst/>
                          <a:latin typeface="Calibri" panose="020F0502020204030204" pitchFamily="34" charset="0"/>
                        </a:rPr>
                        <a:t>vonMises</a:t>
                      </a:r>
                      <a:endParaRPr lang="en-IN"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3076573"/>
                  </a:ext>
                </a:extLst>
              </a:tr>
            </a:tbl>
          </a:graphicData>
        </a:graphic>
      </p:graphicFrame>
      <p:sp>
        <p:nvSpPr>
          <p:cNvPr id="27" name="TextBox 26"/>
          <p:cNvSpPr txBox="1"/>
          <p:nvPr/>
        </p:nvSpPr>
        <p:spPr>
          <a:xfrm>
            <a:off x="553468" y="9293044"/>
            <a:ext cx="8631806" cy="1200329"/>
          </a:xfrm>
          <a:prstGeom prst="rect">
            <a:avLst/>
          </a:prstGeom>
          <a:noFill/>
          <a:ln w="3175">
            <a:noFill/>
          </a:ln>
        </p:spPr>
        <p:txBody>
          <a:bodyPr wrap="square" rtlCol="0">
            <a:spAutoFit/>
          </a:bodyPr>
          <a:lstStyle/>
          <a:p>
            <a:r>
              <a:rPr lang="en-IN" sz="1200" b="1" dirty="0" smtClean="0"/>
              <a:t>1.7.11 </a:t>
            </a:r>
            <a:r>
              <a:rPr lang="en-IN" sz="1200" b="1" dirty="0"/>
              <a:t>Stress Plot </a:t>
            </a:r>
            <a:r>
              <a:rPr lang="en-IN" sz="1200" b="1" dirty="0" smtClean="0"/>
              <a:t>Parts</a:t>
            </a:r>
            <a:r>
              <a:rPr lang="en-IN" sz="1200" b="1" dirty="0"/>
              <a:t> </a:t>
            </a:r>
            <a:r>
              <a:rPr lang="en-IN" sz="1200" b="1" dirty="0" smtClean="0"/>
              <a:t>- Dependencies</a:t>
            </a:r>
          </a:p>
          <a:p>
            <a:r>
              <a:rPr lang="en-IN" sz="1200" dirty="0" smtClean="0"/>
              <a:t>User Many values of Headings and Tables are derived from the load code and Part code files mentioned in </a:t>
            </a:r>
            <a:r>
              <a:rPr lang="en-IN" sz="1200" b="1" dirty="0" smtClean="0"/>
              <a:t>1.4.3.</a:t>
            </a:r>
          </a:p>
          <a:p>
            <a:r>
              <a:rPr lang="en-IN" sz="1200" dirty="0" smtClean="0"/>
              <a:t>If information printed in PowerPoint does not match with the contents of your input file or result file name , Please update the contents of the Load code and Part code files as mentioned in section </a:t>
            </a:r>
            <a:r>
              <a:rPr lang="en-IN" sz="1200" b="1" dirty="0" smtClean="0"/>
              <a:t>1.4.3</a:t>
            </a:r>
            <a:r>
              <a:rPr lang="en-IN" sz="1200" dirty="0" smtClean="0"/>
              <a:t> of the document.</a:t>
            </a:r>
          </a:p>
          <a:p>
            <a:endParaRPr lang="en-IN" sz="1200" dirty="0"/>
          </a:p>
          <a:p>
            <a:endParaRPr lang="en-IN" sz="1200" dirty="0"/>
          </a:p>
        </p:txBody>
      </p:sp>
      <p:pic>
        <p:nvPicPr>
          <p:cNvPr id="13" name="Picture 12"/>
          <p:cNvPicPr>
            <a:picLocks noChangeAspect="1"/>
          </p:cNvPicPr>
          <p:nvPr/>
        </p:nvPicPr>
        <p:blipFill>
          <a:blip r:embed="rId5"/>
          <a:stretch>
            <a:fillRect/>
          </a:stretch>
        </p:blipFill>
        <p:spPr>
          <a:xfrm>
            <a:off x="621955" y="1563255"/>
            <a:ext cx="2339610" cy="2001737"/>
          </a:xfrm>
          <a:prstGeom prst="rect">
            <a:avLst/>
          </a:prstGeom>
        </p:spPr>
      </p:pic>
      <p:sp>
        <p:nvSpPr>
          <p:cNvPr id="14" name="Rectangle 13"/>
          <p:cNvSpPr/>
          <p:nvPr/>
        </p:nvSpPr>
        <p:spPr>
          <a:xfrm>
            <a:off x="777922" y="2067636"/>
            <a:ext cx="272956" cy="95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p:cNvCxnSpPr/>
          <p:nvPr/>
        </p:nvCxnSpPr>
        <p:spPr>
          <a:xfrm flipV="1">
            <a:off x="1050878" y="2131576"/>
            <a:ext cx="412404" cy="1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8165" y="1993122"/>
            <a:ext cx="2941831" cy="461665"/>
          </a:xfrm>
          <a:prstGeom prst="rect">
            <a:avLst/>
          </a:prstGeom>
          <a:noFill/>
          <a:ln w="3175">
            <a:solidFill>
              <a:schemeClr val="tx1"/>
            </a:solidFill>
          </a:ln>
        </p:spPr>
        <p:txBody>
          <a:bodyPr wrap="none" rtlCol="0">
            <a:spAutoFit/>
          </a:bodyPr>
          <a:lstStyle/>
          <a:p>
            <a:r>
              <a:rPr lang="en-IN" sz="800" b="1" dirty="0" smtClean="0"/>
              <a:t>Window 1 - Update the second value in legend as Yield stress</a:t>
            </a:r>
          </a:p>
          <a:p>
            <a:r>
              <a:rPr lang="en-IN" sz="800" b="1" dirty="0"/>
              <a:t>Window </a:t>
            </a:r>
            <a:r>
              <a:rPr lang="en-IN" sz="800" b="1" dirty="0" smtClean="0"/>
              <a:t>2 </a:t>
            </a:r>
            <a:r>
              <a:rPr lang="en-IN" sz="800" b="1" dirty="0"/>
              <a:t>- Update the second value in legend as </a:t>
            </a:r>
            <a:r>
              <a:rPr lang="en-IN" sz="800" b="1" dirty="0" smtClean="0"/>
              <a:t>Ultimate stress</a:t>
            </a:r>
          </a:p>
          <a:p>
            <a:r>
              <a:rPr lang="en-IN" sz="800" b="1" dirty="0" smtClean="0">
                <a:solidFill>
                  <a:srgbClr val="0070C0"/>
                </a:solidFill>
              </a:rPr>
              <a:t>The values updated here will show up in the summary table file.</a:t>
            </a:r>
            <a:endParaRPr lang="en-IN" sz="800" b="1" dirty="0">
              <a:solidFill>
                <a:srgbClr val="0070C0"/>
              </a:solidFill>
            </a:endParaRPr>
          </a:p>
        </p:txBody>
      </p:sp>
    </p:spTree>
    <p:extLst>
      <p:ext uri="{BB962C8B-B14F-4D97-AF65-F5344CB8AC3E}">
        <p14:creationId xmlns:p14="http://schemas.microsoft.com/office/powerpoint/2010/main" val="360680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801560" y="783813"/>
            <a:ext cx="4393181" cy="2432263"/>
          </a:xfrm>
          <a:prstGeom prst="rect">
            <a:avLst/>
          </a:prstGeom>
          <a:ln w="3175">
            <a:solidFill>
              <a:schemeClr val="tx1"/>
            </a:solidFill>
          </a:ln>
        </p:spPr>
      </p:pic>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830997"/>
          </a:xfrm>
          <a:prstGeom prst="rect">
            <a:avLst/>
          </a:prstGeom>
          <a:noFill/>
          <a:ln w="3175">
            <a:noFill/>
          </a:ln>
        </p:spPr>
        <p:txBody>
          <a:bodyPr wrap="square" rtlCol="0">
            <a:spAutoFit/>
          </a:bodyPr>
          <a:lstStyle/>
          <a:p>
            <a:r>
              <a:rPr lang="en-IN" sz="1200" b="1" dirty="0" smtClean="0"/>
              <a:t>1.7.12 Strain Plot Parts.</a:t>
            </a:r>
          </a:p>
          <a:p>
            <a:r>
              <a:rPr lang="en-IN" sz="1200" dirty="0" smtClean="0"/>
              <a:t>The Strain Plot Page Records the Plastic strains for each part in the assembly</a:t>
            </a:r>
            <a:r>
              <a:rPr lang="en-IN" sz="1200" dirty="0"/>
              <a:t>. The actions required for selection of parts are</a:t>
            </a:r>
          </a:p>
          <a:p>
            <a:r>
              <a:rPr lang="en-IN" sz="1200" dirty="0"/>
              <a:t>Explained in next paragraph</a:t>
            </a:r>
            <a:r>
              <a:rPr lang="en-IN" sz="1200" dirty="0" smtClean="0"/>
              <a:t>.</a:t>
            </a:r>
            <a:endParaRPr lang="en-IN" sz="1200" dirty="0"/>
          </a:p>
        </p:txBody>
      </p:sp>
      <p:sp>
        <p:nvSpPr>
          <p:cNvPr id="9" name="TextBox 8"/>
          <p:cNvSpPr txBox="1"/>
          <p:nvPr/>
        </p:nvSpPr>
        <p:spPr>
          <a:xfrm>
            <a:off x="3515685" y="8011810"/>
            <a:ext cx="2117567" cy="276999"/>
          </a:xfrm>
          <a:prstGeom prst="rect">
            <a:avLst/>
          </a:prstGeom>
          <a:noFill/>
        </p:spPr>
        <p:txBody>
          <a:bodyPr wrap="none" rtlCol="0">
            <a:spAutoFit/>
          </a:bodyPr>
          <a:lstStyle/>
          <a:p>
            <a:r>
              <a:rPr lang="en-IN" sz="1200" u="sng" dirty="0" smtClean="0"/>
              <a:t>Table of reported Strain Entry </a:t>
            </a:r>
            <a:endParaRPr lang="en-IN" sz="1200" u="sng" dirty="0"/>
          </a:p>
        </p:txBody>
      </p:sp>
      <p:sp>
        <p:nvSpPr>
          <p:cNvPr id="12" name="TextBox 11"/>
          <p:cNvSpPr txBox="1"/>
          <p:nvPr/>
        </p:nvSpPr>
        <p:spPr>
          <a:xfrm>
            <a:off x="553468" y="3584609"/>
            <a:ext cx="8631807" cy="1938992"/>
          </a:xfrm>
          <a:prstGeom prst="rect">
            <a:avLst/>
          </a:prstGeom>
          <a:noFill/>
          <a:ln w="3175">
            <a:noFill/>
          </a:ln>
        </p:spPr>
        <p:txBody>
          <a:bodyPr wrap="square" rtlCol="0">
            <a:spAutoFit/>
          </a:bodyPr>
          <a:lstStyle/>
          <a:p>
            <a:r>
              <a:rPr lang="en-IN" sz="1200" b="1" dirty="0" smtClean="0"/>
              <a:t>1.7.13 Selection of required parts for Strain Plot .</a:t>
            </a:r>
          </a:p>
          <a:p>
            <a:r>
              <a:rPr lang="en-IN" sz="1200" dirty="0" smtClean="0"/>
              <a:t>The Automation can identify each independent part in the assembly. Details of such parts are written in Data folder in directories named after output files. Users can open those folders and delete the csv files corresponding to parts which are not to be used for plot generation.</a:t>
            </a:r>
          </a:p>
          <a:p>
            <a:r>
              <a:rPr lang="en-IN" sz="1200" dirty="0" smtClean="0"/>
              <a:t>An example is given below. Here only first two files are retained, Rest of the files are deleted. This means Parts stress, Parts strain and A-surface strain plots will be generated for these two parts only. Please ignore the thickness in the name, The components correspond to</a:t>
            </a:r>
          </a:p>
          <a:p>
            <a:r>
              <a:rPr lang="en-IN" sz="1200" dirty="0" smtClean="0"/>
              <a:t>Remaining part of naming.</a:t>
            </a:r>
          </a:p>
          <a:p>
            <a:endParaRPr lang="en-IN" sz="1200" dirty="0" smtClean="0"/>
          </a:p>
          <a:p>
            <a:endParaRPr lang="en-IN" sz="1200" dirty="0"/>
          </a:p>
          <a:p>
            <a:endParaRPr lang="en-IN" sz="1200" dirty="0"/>
          </a:p>
        </p:txBody>
      </p:sp>
      <p:sp>
        <p:nvSpPr>
          <p:cNvPr id="21" name="TextBox 20"/>
          <p:cNvSpPr txBox="1"/>
          <p:nvPr/>
        </p:nvSpPr>
        <p:spPr>
          <a:xfrm>
            <a:off x="6714247" y="5131757"/>
            <a:ext cx="2471028" cy="1631216"/>
          </a:xfrm>
          <a:prstGeom prst="rect">
            <a:avLst/>
          </a:prstGeom>
          <a:noFill/>
        </p:spPr>
        <p:txBody>
          <a:bodyPr wrap="square" rtlCol="0">
            <a:spAutoFit/>
          </a:bodyPr>
          <a:lstStyle/>
          <a:p>
            <a:r>
              <a:rPr lang="en-IN" sz="1000" dirty="0" smtClean="0"/>
              <a:t>Delete the files that correspond To Part names that are not to be Included in the Partwise stress Plots.</a:t>
            </a:r>
          </a:p>
          <a:p>
            <a:endParaRPr lang="en-IN" sz="1000" dirty="0" smtClean="0"/>
          </a:p>
          <a:p>
            <a:r>
              <a:rPr lang="en-IN" sz="1000" dirty="0" smtClean="0"/>
              <a:t>In the example , Plots will be made For parts corresponding to first two Files.</a:t>
            </a:r>
          </a:p>
          <a:p>
            <a:endParaRPr lang="en-IN" sz="1000" dirty="0" smtClean="0"/>
          </a:p>
          <a:p>
            <a:r>
              <a:rPr lang="en-IN" sz="1000" dirty="0" smtClean="0"/>
              <a:t>Do this for other results files by selective</a:t>
            </a:r>
          </a:p>
          <a:p>
            <a:r>
              <a:rPr lang="en-IN" sz="1000" dirty="0" smtClean="0"/>
              <a:t>Deletion of files from respective folders</a:t>
            </a:r>
          </a:p>
          <a:p>
            <a:r>
              <a:rPr lang="en-IN" sz="1000" dirty="0" smtClean="0"/>
              <a:t> </a:t>
            </a:r>
            <a:endParaRPr lang="en-IN" sz="1000" dirty="0"/>
          </a:p>
        </p:txBody>
      </p:sp>
      <p:grpSp>
        <p:nvGrpSpPr>
          <p:cNvPr id="8" name="Group 7"/>
          <p:cNvGrpSpPr/>
          <p:nvPr/>
        </p:nvGrpSpPr>
        <p:grpSpPr>
          <a:xfrm>
            <a:off x="553468" y="5108885"/>
            <a:ext cx="8564492" cy="1469390"/>
            <a:chOff x="538089" y="6099877"/>
            <a:chExt cx="8564492" cy="1469390"/>
          </a:xfrm>
        </p:grpSpPr>
        <p:pic>
          <p:nvPicPr>
            <p:cNvPr id="6" name="Picture 5"/>
            <p:cNvPicPr>
              <a:picLocks noChangeAspect="1"/>
            </p:cNvPicPr>
            <p:nvPr/>
          </p:nvPicPr>
          <p:blipFill>
            <a:blip r:embed="rId3"/>
            <a:stretch>
              <a:fillRect/>
            </a:stretch>
          </p:blipFill>
          <p:spPr>
            <a:xfrm>
              <a:off x="538089" y="6099877"/>
              <a:ext cx="3086779" cy="1276542"/>
            </a:xfrm>
            <a:prstGeom prst="rect">
              <a:avLst/>
            </a:prstGeom>
          </p:spPr>
        </p:pic>
        <p:grpSp>
          <p:nvGrpSpPr>
            <p:cNvPr id="2" name="Group 1"/>
            <p:cNvGrpSpPr/>
            <p:nvPr/>
          </p:nvGrpSpPr>
          <p:grpSpPr>
            <a:xfrm>
              <a:off x="2797969" y="6099877"/>
              <a:ext cx="6304612" cy="1469390"/>
              <a:chOff x="2797969" y="6099877"/>
              <a:chExt cx="6304612" cy="1469390"/>
            </a:xfrm>
          </p:grpSpPr>
          <p:pic>
            <p:nvPicPr>
              <p:cNvPr id="7" name="Picture 6"/>
              <p:cNvPicPr>
                <a:picLocks noChangeAspect="1"/>
              </p:cNvPicPr>
              <p:nvPr/>
            </p:nvPicPr>
            <p:blipFill>
              <a:blip r:embed="rId4"/>
              <a:stretch>
                <a:fillRect/>
              </a:stretch>
            </p:blipFill>
            <p:spPr>
              <a:xfrm>
                <a:off x="3761332" y="6112266"/>
                <a:ext cx="2816450" cy="1390217"/>
              </a:xfrm>
              <a:prstGeom prst="rect">
                <a:avLst/>
              </a:prstGeom>
            </p:spPr>
          </p:pic>
          <p:cxnSp>
            <p:nvCxnSpPr>
              <p:cNvPr id="3" name="Straight Arrow Connector 2"/>
              <p:cNvCxnSpPr/>
              <p:nvPr/>
            </p:nvCxnSpPr>
            <p:spPr>
              <a:xfrm>
                <a:off x="2797969" y="6201697"/>
                <a:ext cx="98499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748108" y="6427104"/>
                <a:ext cx="2388335" cy="1142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Multiply 14"/>
              <p:cNvSpPr/>
              <p:nvPr/>
            </p:nvSpPr>
            <p:spPr>
              <a:xfrm>
                <a:off x="4107942" y="6374231"/>
                <a:ext cx="1135626" cy="1128252"/>
              </a:xfrm>
              <a:prstGeom prst="mathMultiply">
                <a:avLst>
                  <a:gd name="adj1" fmla="val 456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p:cNvCxnSpPr/>
              <p:nvPr/>
            </p:nvCxnSpPr>
            <p:spPr>
              <a:xfrm>
                <a:off x="6149667" y="6927608"/>
                <a:ext cx="32666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714246" y="6099877"/>
                <a:ext cx="2388335" cy="1469390"/>
              </a:xfrm>
              <a:prstGeom prst="rect">
                <a:avLst/>
              </a:prstGeom>
              <a:solidFill>
                <a:schemeClr val="accent1">
                  <a:lumMod val="20000"/>
                  <a:lumOff val="80000"/>
                  <a:alpha val="2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3" name="TextBox 22"/>
          <p:cNvSpPr txBox="1"/>
          <p:nvPr/>
        </p:nvSpPr>
        <p:spPr>
          <a:xfrm>
            <a:off x="5956656" y="2825069"/>
            <a:ext cx="77296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BREAKING STRAIN</a:t>
            </a:r>
            <a:endParaRPr lang="en-IN" sz="600" b="1" dirty="0"/>
          </a:p>
        </p:txBody>
      </p:sp>
      <p:sp>
        <p:nvSpPr>
          <p:cNvPr id="26" name="TextBox 25"/>
          <p:cNvSpPr txBox="1"/>
          <p:nvPr/>
        </p:nvSpPr>
        <p:spPr>
          <a:xfrm>
            <a:off x="562934" y="7013270"/>
            <a:ext cx="8631807" cy="830997"/>
          </a:xfrm>
          <a:prstGeom prst="rect">
            <a:avLst/>
          </a:prstGeom>
          <a:noFill/>
          <a:ln w="3175">
            <a:noFill/>
          </a:ln>
        </p:spPr>
        <p:txBody>
          <a:bodyPr wrap="square" rtlCol="0">
            <a:spAutoFit/>
          </a:bodyPr>
          <a:lstStyle/>
          <a:p>
            <a:r>
              <a:rPr lang="en-IN" sz="1200" b="1" dirty="0" smtClean="0"/>
              <a:t>1.7.14 Strain Data Types  and Data components  .</a:t>
            </a:r>
          </a:p>
          <a:p>
            <a:r>
              <a:rPr lang="en-IN" sz="1200" dirty="0" smtClean="0"/>
              <a:t>The Table given below explains the types of Data components that will be used for Stress plots. If users need to use a different quantity </a:t>
            </a:r>
          </a:p>
          <a:p>
            <a:r>
              <a:rPr lang="en-IN" sz="1200" dirty="0" smtClean="0"/>
              <a:t>Please contact the methodology department in advance before project commence. </a:t>
            </a:r>
          </a:p>
          <a:p>
            <a:r>
              <a:rPr lang="en-IN" sz="1200" dirty="0" smtClean="0"/>
              <a:t>It is recommended that this data is converted to a dynamic input for subsequent revisions of Automation.</a:t>
            </a:r>
            <a:endParaRPr lang="en-IN" sz="1200" dirty="0"/>
          </a:p>
        </p:txBody>
      </p:sp>
      <p:graphicFrame>
        <p:nvGraphicFramePr>
          <p:cNvPr id="13" name="Table 12"/>
          <p:cNvGraphicFramePr>
            <a:graphicFrameLocks noGrp="1"/>
          </p:cNvGraphicFramePr>
          <p:nvPr>
            <p:extLst>
              <p:ext uri="{D42A27DB-BD31-4B8C-83A1-F6EECF244321}">
                <p14:modId xmlns:p14="http://schemas.microsoft.com/office/powerpoint/2010/main" val="2468755925"/>
              </p:ext>
            </p:extLst>
          </p:nvPr>
        </p:nvGraphicFramePr>
        <p:xfrm>
          <a:off x="623888" y="8310121"/>
          <a:ext cx="6794499" cy="1095375"/>
        </p:xfrm>
        <a:graphic>
          <a:graphicData uri="http://schemas.openxmlformats.org/drawingml/2006/table">
            <a:tbl>
              <a:tblPr/>
              <a:tblGrid>
                <a:gridCol w="990137">
                  <a:extLst>
                    <a:ext uri="{9D8B030D-6E8A-4147-A177-3AD203B41FA5}">
                      <a16:colId xmlns:a16="http://schemas.microsoft.com/office/drawing/2014/main" val="2260182626"/>
                    </a:ext>
                  </a:extLst>
                </a:gridCol>
                <a:gridCol w="990137">
                  <a:extLst>
                    <a:ext uri="{9D8B030D-6E8A-4147-A177-3AD203B41FA5}">
                      <a16:colId xmlns:a16="http://schemas.microsoft.com/office/drawing/2014/main" val="1556272119"/>
                    </a:ext>
                  </a:extLst>
                </a:gridCol>
                <a:gridCol w="2123083">
                  <a:extLst>
                    <a:ext uri="{9D8B030D-6E8A-4147-A177-3AD203B41FA5}">
                      <a16:colId xmlns:a16="http://schemas.microsoft.com/office/drawing/2014/main" val="3082996184"/>
                    </a:ext>
                  </a:extLst>
                </a:gridCol>
                <a:gridCol w="2691142">
                  <a:extLst>
                    <a:ext uri="{9D8B030D-6E8A-4147-A177-3AD203B41FA5}">
                      <a16:colId xmlns:a16="http://schemas.microsoft.com/office/drawing/2014/main" val="680284043"/>
                    </a:ext>
                  </a:extLst>
                </a:gridCol>
              </a:tblGrid>
              <a:tr h="333375">
                <a:tc>
                  <a:txBody>
                    <a:bodyPr/>
                    <a:lstStyle/>
                    <a:p>
                      <a:pPr algn="ctr" fontAlgn="ctr"/>
                      <a:r>
                        <a:rPr lang="en-IN" sz="1100" b="1" i="0" u="none" strike="noStrike">
                          <a:solidFill>
                            <a:srgbClr val="000000"/>
                          </a:solidFill>
                          <a:effectLst/>
                          <a:latin typeface="Calibri" panose="020F0502020204030204" pitchFamily="34" charset="0"/>
                        </a:rPr>
                        <a:t>SOLVER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CONTOUR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DATA 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DATA COMPONENT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752768403"/>
                  </a:ext>
                </a:extLst>
              </a:tr>
              <a:tr h="190500">
                <a:tc>
                  <a:txBody>
                    <a:bodyPr/>
                    <a:lstStyle/>
                    <a:p>
                      <a:pPr algn="ctr" fontAlgn="ctr"/>
                      <a:r>
                        <a:rPr lang="en-IN" sz="1100" b="0" i="0" u="none" strike="noStrike" dirty="0">
                          <a:solidFill>
                            <a:srgbClr val="000000"/>
                          </a:solidFill>
                          <a:effectLst/>
                          <a:latin typeface="Calibri" panose="020F0502020204030204" pitchFamily="34" charset="0"/>
                        </a:rPr>
                        <a:t>ABAQUS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vonMises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PE-Global-Plastic strain components 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0365448"/>
                  </a:ext>
                </a:extLst>
              </a:tr>
              <a:tr h="190500">
                <a:tc>
                  <a:txBody>
                    <a:bodyPr/>
                    <a:lstStyle/>
                    <a:p>
                      <a:pPr algn="ctr" fontAlgn="ctr"/>
                      <a:r>
                        <a:rPr lang="en-IN" sz="1100" b="0" i="0" u="none" strike="noStrike">
                          <a:solidFill>
                            <a:srgbClr val="000000"/>
                          </a:solidFill>
                          <a:effectLst/>
                          <a:latin typeface="Calibri" panose="020F0502020204030204" pitchFamily="34" charset="0"/>
                        </a:rPr>
                        <a:t>LS-DYNA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vonMises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7194743"/>
                  </a:ext>
                </a:extLst>
              </a:tr>
              <a:tr h="190500">
                <a:tc rowSpan="2">
                  <a:txBody>
                    <a:bodyPr/>
                    <a:lstStyle/>
                    <a:p>
                      <a:pPr algn="ctr" fontAlgn="ctr"/>
                      <a:r>
                        <a:rPr lang="en-IN" sz="1100" b="0" i="0" u="none" strike="noStrike" dirty="0">
                          <a:solidFill>
                            <a:srgbClr val="000000"/>
                          </a:solidFill>
                          <a:effectLst/>
                          <a:latin typeface="Calibri" panose="020F0502020204030204" pitchFamily="34" charset="0"/>
                        </a:rPr>
                        <a:t>PAMCRASH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STRAIN(2D)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EPLE/2D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Scalar value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820696"/>
                  </a:ext>
                </a:extLst>
              </a:tr>
              <a:tr h="190500">
                <a:tc vMerge="1">
                  <a:txBody>
                    <a:bodyPr/>
                    <a:lstStyle/>
                    <a:p>
                      <a:endParaRPr lang="en-IN"/>
                    </a:p>
                  </a:txBody>
                  <a:tcPr/>
                </a:tc>
                <a:tc>
                  <a:txBody>
                    <a:bodyPr/>
                    <a:lstStyle/>
                    <a:p>
                      <a:pPr algn="l" fontAlgn="ctr"/>
                      <a:r>
                        <a:rPr lang="en-IN" sz="1100" b="0" i="0" u="none" strike="noStrike">
                          <a:solidFill>
                            <a:srgbClr val="000000"/>
                          </a:solidFill>
                          <a:effectLst/>
                          <a:latin typeface="Calibri" panose="020F0502020204030204" pitchFamily="34" charset="0"/>
                        </a:rPr>
                        <a:t>STRAIN(3D)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EPLE/3D/Equivalent Plastic Strain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Scalar value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909285"/>
                  </a:ext>
                </a:extLst>
              </a:tr>
            </a:tbl>
          </a:graphicData>
        </a:graphic>
      </p:graphicFrame>
      <p:pic>
        <p:nvPicPr>
          <p:cNvPr id="25" name="Picture 24"/>
          <p:cNvPicPr>
            <a:picLocks noChangeAspect="1"/>
          </p:cNvPicPr>
          <p:nvPr/>
        </p:nvPicPr>
        <p:blipFill>
          <a:blip r:embed="rId5"/>
          <a:stretch>
            <a:fillRect/>
          </a:stretch>
        </p:blipFill>
        <p:spPr>
          <a:xfrm>
            <a:off x="623888" y="1736138"/>
            <a:ext cx="1267959" cy="1650739"/>
          </a:xfrm>
          <a:prstGeom prst="rect">
            <a:avLst/>
          </a:prstGeom>
        </p:spPr>
      </p:pic>
      <p:sp>
        <p:nvSpPr>
          <p:cNvPr id="31" name="Rectangle 30"/>
          <p:cNvSpPr/>
          <p:nvPr/>
        </p:nvSpPr>
        <p:spPr>
          <a:xfrm>
            <a:off x="726246" y="2137052"/>
            <a:ext cx="272956" cy="95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Arrow Connector 31"/>
          <p:cNvCxnSpPr/>
          <p:nvPr/>
        </p:nvCxnSpPr>
        <p:spPr>
          <a:xfrm flipV="1">
            <a:off x="989956" y="2185664"/>
            <a:ext cx="412404" cy="1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500230" y="2060315"/>
            <a:ext cx="2948243" cy="338554"/>
          </a:xfrm>
          <a:prstGeom prst="rect">
            <a:avLst/>
          </a:prstGeom>
          <a:noFill/>
          <a:ln w="3175">
            <a:solidFill>
              <a:schemeClr val="tx1"/>
            </a:solidFill>
          </a:ln>
        </p:spPr>
        <p:txBody>
          <a:bodyPr wrap="none" rtlCol="0">
            <a:spAutoFit/>
          </a:bodyPr>
          <a:lstStyle/>
          <a:p>
            <a:r>
              <a:rPr lang="en-IN" sz="800" b="1" dirty="0" smtClean="0"/>
              <a:t>Window 1 - Update the breaking strain value in legend </a:t>
            </a:r>
          </a:p>
          <a:p>
            <a:r>
              <a:rPr lang="en-IN" sz="800" b="1" dirty="0" smtClean="0">
                <a:solidFill>
                  <a:srgbClr val="0070C0"/>
                </a:solidFill>
              </a:rPr>
              <a:t>The values updated here will show up in the summary table file.</a:t>
            </a:r>
            <a:endParaRPr lang="en-IN" sz="800" b="1" dirty="0">
              <a:solidFill>
                <a:srgbClr val="0070C0"/>
              </a:solidFill>
            </a:endParaRPr>
          </a:p>
        </p:txBody>
      </p:sp>
    </p:spTree>
    <p:extLst>
      <p:ext uri="{BB962C8B-B14F-4D97-AF65-F5344CB8AC3E}">
        <p14:creationId xmlns:p14="http://schemas.microsoft.com/office/powerpoint/2010/main" val="36579261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23888" y="1736138"/>
            <a:ext cx="1267959" cy="1650739"/>
          </a:xfrm>
          <a:prstGeom prst="rect">
            <a:avLst/>
          </a:prstGeom>
        </p:spPr>
      </p:pic>
      <p:pic>
        <p:nvPicPr>
          <p:cNvPr id="14" name="Picture 13"/>
          <p:cNvPicPr>
            <a:picLocks noChangeAspect="1"/>
          </p:cNvPicPr>
          <p:nvPr/>
        </p:nvPicPr>
        <p:blipFill>
          <a:blip r:embed="rId3"/>
          <a:stretch>
            <a:fillRect/>
          </a:stretch>
        </p:blipFill>
        <p:spPr>
          <a:xfrm>
            <a:off x="4801560" y="783813"/>
            <a:ext cx="4393181" cy="2432263"/>
          </a:xfrm>
          <a:prstGeom prst="rect">
            <a:avLst/>
          </a:prstGeom>
          <a:ln w="3175">
            <a:solidFill>
              <a:schemeClr val="tx1"/>
            </a:solidFill>
          </a:ln>
        </p:spPr>
      </p:pic>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569660"/>
          </a:xfrm>
          <a:prstGeom prst="rect">
            <a:avLst/>
          </a:prstGeom>
          <a:noFill/>
          <a:ln w="3175">
            <a:noFill/>
          </a:ln>
        </p:spPr>
        <p:txBody>
          <a:bodyPr wrap="square" rtlCol="0">
            <a:spAutoFit/>
          </a:bodyPr>
          <a:lstStyle/>
          <a:p>
            <a:r>
              <a:rPr lang="en-IN" sz="1200" b="1" dirty="0" smtClean="0"/>
              <a:t>1.7.15 A-Surface Strain Plot Parts.</a:t>
            </a:r>
          </a:p>
          <a:p>
            <a:r>
              <a:rPr lang="en-IN" sz="1200" dirty="0" smtClean="0"/>
              <a:t>The A-Surface Strain Plot Page Records the Plastic strains for A-Surface of  each part in the assembly</a:t>
            </a:r>
            <a:r>
              <a:rPr lang="en-IN" sz="1200" dirty="0"/>
              <a:t>. The actions required for selection of parts </a:t>
            </a:r>
            <a:r>
              <a:rPr lang="en-IN" sz="1200" dirty="0" smtClean="0"/>
              <a:t>are Explained </a:t>
            </a:r>
            <a:r>
              <a:rPr lang="en-IN" sz="1200" dirty="0"/>
              <a:t>in next paragraph</a:t>
            </a:r>
            <a:r>
              <a:rPr lang="en-IN" sz="1200" dirty="0" smtClean="0"/>
              <a:t>.</a:t>
            </a:r>
          </a:p>
          <a:p>
            <a:endParaRPr lang="en-IN" sz="1200" dirty="0"/>
          </a:p>
          <a:p>
            <a:endParaRPr lang="en-IN" sz="1200" dirty="0" smtClean="0"/>
          </a:p>
          <a:p>
            <a:endParaRPr lang="en-IN" sz="1200" dirty="0"/>
          </a:p>
          <a:p>
            <a:endParaRPr lang="en-IN" sz="1200" dirty="0"/>
          </a:p>
        </p:txBody>
      </p:sp>
      <p:sp>
        <p:nvSpPr>
          <p:cNvPr id="9" name="TextBox 8"/>
          <p:cNvSpPr txBox="1"/>
          <p:nvPr/>
        </p:nvSpPr>
        <p:spPr>
          <a:xfrm>
            <a:off x="3515685" y="11034800"/>
            <a:ext cx="2117567" cy="276999"/>
          </a:xfrm>
          <a:prstGeom prst="rect">
            <a:avLst/>
          </a:prstGeom>
          <a:noFill/>
        </p:spPr>
        <p:txBody>
          <a:bodyPr wrap="none" rtlCol="0">
            <a:spAutoFit/>
          </a:bodyPr>
          <a:lstStyle/>
          <a:p>
            <a:r>
              <a:rPr lang="en-IN" sz="1200" u="sng" dirty="0" smtClean="0"/>
              <a:t>Table of reported Strain Entry </a:t>
            </a:r>
            <a:endParaRPr lang="en-IN" sz="1200" u="sng" dirty="0"/>
          </a:p>
        </p:txBody>
      </p:sp>
      <p:sp>
        <p:nvSpPr>
          <p:cNvPr id="12" name="TextBox 11"/>
          <p:cNvSpPr txBox="1"/>
          <p:nvPr/>
        </p:nvSpPr>
        <p:spPr>
          <a:xfrm>
            <a:off x="553468" y="6928319"/>
            <a:ext cx="8631807" cy="1938992"/>
          </a:xfrm>
          <a:prstGeom prst="rect">
            <a:avLst/>
          </a:prstGeom>
          <a:noFill/>
          <a:ln w="3175">
            <a:noFill/>
          </a:ln>
        </p:spPr>
        <p:txBody>
          <a:bodyPr wrap="square" rtlCol="0">
            <a:spAutoFit/>
          </a:bodyPr>
          <a:lstStyle/>
          <a:p>
            <a:r>
              <a:rPr lang="en-IN" sz="1200" b="1" dirty="0" smtClean="0"/>
              <a:t>1.7.16 Selection of required parts for Strain Plot .</a:t>
            </a:r>
          </a:p>
          <a:p>
            <a:r>
              <a:rPr lang="en-IN" sz="1200" dirty="0" smtClean="0"/>
              <a:t>The Automation can identify each independent part in the assembly. Details of such parts are written in Data folder in directories named after output files. Users can open those folders and delete the csv files corresponding to parts which are not to be used for plot generation.</a:t>
            </a:r>
          </a:p>
          <a:p>
            <a:r>
              <a:rPr lang="en-IN" sz="1200" dirty="0" smtClean="0"/>
              <a:t>An example is given below. Here only first two files are retained, Rest of the files are deleted. This means Parts stress, Parts strain and A-surface strain plots will be generated for these two parts only. Please ignore the thickness in the name, The components correspond to</a:t>
            </a:r>
          </a:p>
          <a:p>
            <a:r>
              <a:rPr lang="en-IN" sz="1200" dirty="0" smtClean="0"/>
              <a:t>Remaining part of naming.</a:t>
            </a:r>
          </a:p>
          <a:p>
            <a:endParaRPr lang="en-IN" sz="1200" dirty="0" smtClean="0"/>
          </a:p>
          <a:p>
            <a:endParaRPr lang="en-IN" sz="1200" dirty="0"/>
          </a:p>
          <a:p>
            <a:endParaRPr lang="en-IN" sz="1200" dirty="0"/>
          </a:p>
        </p:txBody>
      </p:sp>
      <p:sp>
        <p:nvSpPr>
          <p:cNvPr id="21" name="TextBox 20"/>
          <p:cNvSpPr txBox="1"/>
          <p:nvPr/>
        </p:nvSpPr>
        <p:spPr>
          <a:xfrm>
            <a:off x="6688278" y="8452592"/>
            <a:ext cx="2471028" cy="1631216"/>
          </a:xfrm>
          <a:prstGeom prst="rect">
            <a:avLst/>
          </a:prstGeom>
          <a:noFill/>
        </p:spPr>
        <p:txBody>
          <a:bodyPr wrap="square" rtlCol="0">
            <a:spAutoFit/>
          </a:bodyPr>
          <a:lstStyle/>
          <a:p>
            <a:r>
              <a:rPr lang="en-IN" sz="1000" dirty="0" smtClean="0"/>
              <a:t>Delete the files that correspond To Part names that are not to be Included in the Partwise stress Plots.</a:t>
            </a:r>
          </a:p>
          <a:p>
            <a:endParaRPr lang="en-IN" sz="1000" dirty="0" smtClean="0"/>
          </a:p>
          <a:p>
            <a:r>
              <a:rPr lang="en-IN" sz="1000" dirty="0" smtClean="0"/>
              <a:t>In the example , Plots will be made For parts corresponding to first two Files.</a:t>
            </a:r>
          </a:p>
          <a:p>
            <a:endParaRPr lang="en-IN" sz="1000" dirty="0" smtClean="0"/>
          </a:p>
          <a:p>
            <a:r>
              <a:rPr lang="en-IN" sz="1000" dirty="0" smtClean="0"/>
              <a:t>Do this for other results files by selective</a:t>
            </a:r>
          </a:p>
          <a:p>
            <a:r>
              <a:rPr lang="en-IN" sz="1000" dirty="0" smtClean="0"/>
              <a:t>Deletion of files from respective folders</a:t>
            </a:r>
          </a:p>
          <a:p>
            <a:r>
              <a:rPr lang="en-IN" sz="1000" dirty="0" smtClean="0"/>
              <a:t> </a:t>
            </a:r>
            <a:endParaRPr lang="en-IN" sz="1000" dirty="0"/>
          </a:p>
        </p:txBody>
      </p:sp>
      <p:grpSp>
        <p:nvGrpSpPr>
          <p:cNvPr id="8" name="Group 7"/>
          <p:cNvGrpSpPr/>
          <p:nvPr/>
        </p:nvGrpSpPr>
        <p:grpSpPr>
          <a:xfrm>
            <a:off x="553468" y="8452595"/>
            <a:ext cx="8526154" cy="1482659"/>
            <a:chOff x="538089" y="6099877"/>
            <a:chExt cx="8526154" cy="1482659"/>
          </a:xfrm>
        </p:grpSpPr>
        <p:pic>
          <p:nvPicPr>
            <p:cNvPr id="6" name="Picture 5"/>
            <p:cNvPicPr>
              <a:picLocks noChangeAspect="1"/>
            </p:cNvPicPr>
            <p:nvPr/>
          </p:nvPicPr>
          <p:blipFill>
            <a:blip r:embed="rId4"/>
            <a:stretch>
              <a:fillRect/>
            </a:stretch>
          </p:blipFill>
          <p:spPr>
            <a:xfrm>
              <a:off x="538089" y="6099877"/>
              <a:ext cx="3086779" cy="1276542"/>
            </a:xfrm>
            <a:prstGeom prst="rect">
              <a:avLst/>
            </a:prstGeom>
          </p:spPr>
        </p:pic>
        <p:grpSp>
          <p:nvGrpSpPr>
            <p:cNvPr id="2" name="Group 1"/>
            <p:cNvGrpSpPr/>
            <p:nvPr/>
          </p:nvGrpSpPr>
          <p:grpSpPr>
            <a:xfrm>
              <a:off x="2797969" y="6112266"/>
              <a:ext cx="6266274" cy="1470270"/>
              <a:chOff x="2797969" y="6112266"/>
              <a:chExt cx="6266274" cy="1470270"/>
            </a:xfrm>
          </p:grpSpPr>
          <p:pic>
            <p:nvPicPr>
              <p:cNvPr id="7" name="Picture 6"/>
              <p:cNvPicPr>
                <a:picLocks noChangeAspect="1"/>
              </p:cNvPicPr>
              <p:nvPr/>
            </p:nvPicPr>
            <p:blipFill>
              <a:blip r:embed="rId5"/>
              <a:stretch>
                <a:fillRect/>
              </a:stretch>
            </p:blipFill>
            <p:spPr>
              <a:xfrm>
                <a:off x="3761332" y="6112266"/>
                <a:ext cx="2816450" cy="1390217"/>
              </a:xfrm>
              <a:prstGeom prst="rect">
                <a:avLst/>
              </a:prstGeom>
            </p:spPr>
          </p:pic>
          <p:cxnSp>
            <p:nvCxnSpPr>
              <p:cNvPr id="3" name="Straight Arrow Connector 2"/>
              <p:cNvCxnSpPr/>
              <p:nvPr/>
            </p:nvCxnSpPr>
            <p:spPr>
              <a:xfrm>
                <a:off x="2797969" y="6201697"/>
                <a:ext cx="98499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748108" y="6427104"/>
                <a:ext cx="2388335" cy="1142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Multiply 14"/>
              <p:cNvSpPr/>
              <p:nvPr/>
            </p:nvSpPr>
            <p:spPr>
              <a:xfrm>
                <a:off x="4107942" y="6374231"/>
                <a:ext cx="1135626" cy="1128252"/>
              </a:xfrm>
              <a:prstGeom prst="mathMultiply">
                <a:avLst>
                  <a:gd name="adj1" fmla="val 456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p:cNvCxnSpPr/>
              <p:nvPr/>
            </p:nvCxnSpPr>
            <p:spPr>
              <a:xfrm>
                <a:off x="6149667" y="6927608"/>
                <a:ext cx="32666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675908" y="6113146"/>
                <a:ext cx="2388335" cy="1469390"/>
              </a:xfrm>
              <a:prstGeom prst="rect">
                <a:avLst/>
              </a:prstGeom>
              <a:solidFill>
                <a:schemeClr val="accent1">
                  <a:lumMod val="20000"/>
                  <a:lumOff val="80000"/>
                  <a:alpha val="2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3" name="TextBox 22"/>
          <p:cNvSpPr txBox="1"/>
          <p:nvPr/>
        </p:nvSpPr>
        <p:spPr>
          <a:xfrm>
            <a:off x="5956656" y="2825069"/>
            <a:ext cx="77296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BREAKING STRAIN</a:t>
            </a:r>
            <a:endParaRPr lang="en-IN" sz="600" b="1" dirty="0"/>
          </a:p>
        </p:txBody>
      </p:sp>
      <p:sp>
        <p:nvSpPr>
          <p:cNvPr id="26" name="TextBox 25"/>
          <p:cNvSpPr txBox="1"/>
          <p:nvPr/>
        </p:nvSpPr>
        <p:spPr>
          <a:xfrm>
            <a:off x="562934" y="10141370"/>
            <a:ext cx="8631807" cy="830997"/>
          </a:xfrm>
          <a:prstGeom prst="rect">
            <a:avLst/>
          </a:prstGeom>
          <a:noFill/>
          <a:ln w="3175">
            <a:noFill/>
          </a:ln>
        </p:spPr>
        <p:txBody>
          <a:bodyPr wrap="square" rtlCol="0">
            <a:spAutoFit/>
          </a:bodyPr>
          <a:lstStyle/>
          <a:p>
            <a:r>
              <a:rPr lang="en-IN" sz="1200" b="1" dirty="0" smtClean="0"/>
              <a:t>1.7.17 Strain Data Types  and Data components  .</a:t>
            </a:r>
          </a:p>
          <a:p>
            <a:r>
              <a:rPr lang="en-IN" sz="1200" dirty="0" smtClean="0"/>
              <a:t>The Table given below explains the types of Data components that will be used for Stress plots. If users need to use a different quantity </a:t>
            </a:r>
          </a:p>
          <a:p>
            <a:r>
              <a:rPr lang="en-IN" sz="1200" dirty="0" smtClean="0"/>
              <a:t>Please contact the methodology department in advance before project commence. </a:t>
            </a:r>
          </a:p>
          <a:p>
            <a:r>
              <a:rPr lang="en-IN" sz="1200" dirty="0" smtClean="0"/>
              <a:t>It is recommended that this data is converted to a dynamic input for subsequent revisions of Automation.</a:t>
            </a:r>
            <a:endParaRPr lang="en-IN" sz="1200" dirty="0"/>
          </a:p>
        </p:txBody>
      </p:sp>
      <p:graphicFrame>
        <p:nvGraphicFramePr>
          <p:cNvPr id="13" name="Table 12"/>
          <p:cNvGraphicFramePr>
            <a:graphicFrameLocks noGrp="1"/>
          </p:cNvGraphicFramePr>
          <p:nvPr>
            <p:extLst>
              <p:ext uri="{D42A27DB-BD31-4B8C-83A1-F6EECF244321}">
                <p14:modId xmlns:p14="http://schemas.microsoft.com/office/powerpoint/2010/main" val="3284470818"/>
              </p:ext>
            </p:extLst>
          </p:nvPr>
        </p:nvGraphicFramePr>
        <p:xfrm>
          <a:off x="862724" y="11379901"/>
          <a:ext cx="6794499" cy="1095375"/>
        </p:xfrm>
        <a:graphic>
          <a:graphicData uri="http://schemas.openxmlformats.org/drawingml/2006/table">
            <a:tbl>
              <a:tblPr/>
              <a:tblGrid>
                <a:gridCol w="990137">
                  <a:extLst>
                    <a:ext uri="{9D8B030D-6E8A-4147-A177-3AD203B41FA5}">
                      <a16:colId xmlns:a16="http://schemas.microsoft.com/office/drawing/2014/main" val="2260182626"/>
                    </a:ext>
                  </a:extLst>
                </a:gridCol>
                <a:gridCol w="990137">
                  <a:extLst>
                    <a:ext uri="{9D8B030D-6E8A-4147-A177-3AD203B41FA5}">
                      <a16:colId xmlns:a16="http://schemas.microsoft.com/office/drawing/2014/main" val="1556272119"/>
                    </a:ext>
                  </a:extLst>
                </a:gridCol>
                <a:gridCol w="2123083">
                  <a:extLst>
                    <a:ext uri="{9D8B030D-6E8A-4147-A177-3AD203B41FA5}">
                      <a16:colId xmlns:a16="http://schemas.microsoft.com/office/drawing/2014/main" val="3082996184"/>
                    </a:ext>
                  </a:extLst>
                </a:gridCol>
                <a:gridCol w="2691142">
                  <a:extLst>
                    <a:ext uri="{9D8B030D-6E8A-4147-A177-3AD203B41FA5}">
                      <a16:colId xmlns:a16="http://schemas.microsoft.com/office/drawing/2014/main" val="680284043"/>
                    </a:ext>
                  </a:extLst>
                </a:gridCol>
              </a:tblGrid>
              <a:tr h="333375">
                <a:tc>
                  <a:txBody>
                    <a:bodyPr/>
                    <a:lstStyle/>
                    <a:p>
                      <a:pPr algn="ctr" fontAlgn="ctr"/>
                      <a:r>
                        <a:rPr lang="en-IN" sz="1100" b="1" i="0" u="none" strike="noStrike">
                          <a:solidFill>
                            <a:srgbClr val="000000"/>
                          </a:solidFill>
                          <a:effectLst/>
                          <a:latin typeface="Calibri" panose="020F0502020204030204" pitchFamily="34" charset="0"/>
                        </a:rPr>
                        <a:t>SOLVER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CONTOUR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DATA TYPE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en-IN" sz="1100" b="1" i="0" u="none" strike="noStrike">
                          <a:solidFill>
                            <a:srgbClr val="000000"/>
                          </a:solidFill>
                          <a:effectLst/>
                          <a:latin typeface="Calibri" panose="020F0502020204030204" pitchFamily="34" charset="0"/>
                        </a:rPr>
                        <a:t>DATA COMPONENT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752768403"/>
                  </a:ext>
                </a:extLst>
              </a:tr>
              <a:tr h="190500">
                <a:tc>
                  <a:txBody>
                    <a:bodyPr/>
                    <a:lstStyle/>
                    <a:p>
                      <a:pPr algn="ctr" fontAlgn="ctr"/>
                      <a:r>
                        <a:rPr lang="en-IN" sz="1100" b="0" i="0" u="none" strike="noStrike" dirty="0">
                          <a:solidFill>
                            <a:srgbClr val="000000"/>
                          </a:solidFill>
                          <a:effectLst/>
                          <a:latin typeface="Calibri" panose="020F0502020204030204" pitchFamily="34" charset="0"/>
                        </a:rPr>
                        <a:t>ABAQUS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vonMises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PE-Global-Plastic strain components 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0365448"/>
                  </a:ext>
                </a:extLst>
              </a:tr>
              <a:tr h="190500">
                <a:tc>
                  <a:txBody>
                    <a:bodyPr/>
                    <a:lstStyle/>
                    <a:p>
                      <a:pPr algn="ctr" fontAlgn="ctr"/>
                      <a:r>
                        <a:rPr lang="en-IN" sz="1100" b="0" i="0" u="none" strike="noStrike">
                          <a:solidFill>
                            <a:srgbClr val="000000"/>
                          </a:solidFill>
                          <a:effectLst/>
                          <a:latin typeface="Calibri" panose="020F0502020204030204" pitchFamily="34" charset="0"/>
                        </a:rPr>
                        <a:t>LS-DYNA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vonMises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7194743"/>
                  </a:ext>
                </a:extLst>
              </a:tr>
              <a:tr h="190500">
                <a:tc rowSpan="2">
                  <a:txBody>
                    <a:bodyPr/>
                    <a:lstStyle/>
                    <a:p>
                      <a:pPr algn="ctr" fontAlgn="ctr"/>
                      <a:r>
                        <a:rPr lang="en-IN" sz="1100" b="0" i="0" u="none" strike="noStrike" dirty="0">
                          <a:solidFill>
                            <a:srgbClr val="000000"/>
                          </a:solidFill>
                          <a:effectLst/>
                          <a:latin typeface="Calibri" panose="020F0502020204030204" pitchFamily="34" charset="0"/>
                        </a:rPr>
                        <a:t>PAMCRASH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STRAIN(2D)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EPLE/2D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Scalar value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820696"/>
                  </a:ext>
                </a:extLst>
              </a:tr>
              <a:tr h="190500">
                <a:tc vMerge="1">
                  <a:txBody>
                    <a:bodyPr/>
                    <a:lstStyle/>
                    <a:p>
                      <a:endParaRPr lang="en-IN"/>
                    </a:p>
                  </a:txBody>
                  <a:tcPr/>
                </a:tc>
                <a:tc>
                  <a:txBody>
                    <a:bodyPr/>
                    <a:lstStyle/>
                    <a:p>
                      <a:pPr algn="l" fontAlgn="ctr"/>
                      <a:r>
                        <a:rPr lang="en-IN" sz="1100" b="0" i="0" u="none" strike="noStrike">
                          <a:solidFill>
                            <a:srgbClr val="000000"/>
                          </a:solidFill>
                          <a:effectLst/>
                          <a:latin typeface="Calibri" panose="020F0502020204030204" pitchFamily="34" charset="0"/>
                        </a:rPr>
                        <a:t>STRAIN(3D)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EPLE/3D/Equivalent Plastic Strain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Scalar value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909285"/>
                  </a:ext>
                </a:extLst>
              </a:tr>
            </a:tbl>
          </a:graphicData>
        </a:graphic>
      </p:graphicFrame>
      <p:sp>
        <p:nvSpPr>
          <p:cNvPr id="27" name="Rectangle 26"/>
          <p:cNvSpPr/>
          <p:nvPr/>
        </p:nvSpPr>
        <p:spPr>
          <a:xfrm>
            <a:off x="726246" y="2137052"/>
            <a:ext cx="272956" cy="95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p:cNvCxnSpPr/>
          <p:nvPr/>
        </p:nvCxnSpPr>
        <p:spPr>
          <a:xfrm flipV="1">
            <a:off x="989956" y="2185664"/>
            <a:ext cx="412404" cy="1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00230" y="2060315"/>
            <a:ext cx="2948243" cy="338554"/>
          </a:xfrm>
          <a:prstGeom prst="rect">
            <a:avLst/>
          </a:prstGeom>
          <a:noFill/>
          <a:ln w="3175">
            <a:solidFill>
              <a:schemeClr val="tx1"/>
            </a:solidFill>
          </a:ln>
        </p:spPr>
        <p:txBody>
          <a:bodyPr wrap="none" rtlCol="0">
            <a:spAutoFit/>
          </a:bodyPr>
          <a:lstStyle/>
          <a:p>
            <a:r>
              <a:rPr lang="en-IN" sz="800" b="1" dirty="0" smtClean="0"/>
              <a:t>Window 1 - Update the breaking strain value in legend </a:t>
            </a:r>
          </a:p>
          <a:p>
            <a:r>
              <a:rPr lang="en-IN" sz="800" b="1" dirty="0" smtClean="0">
                <a:solidFill>
                  <a:srgbClr val="0070C0"/>
                </a:solidFill>
              </a:rPr>
              <a:t>The values updated here will show up in the summary table file.</a:t>
            </a:r>
            <a:endParaRPr lang="en-IN" sz="800" b="1" dirty="0">
              <a:solidFill>
                <a:srgbClr val="0070C0"/>
              </a:solidFill>
            </a:endParaRPr>
          </a:p>
        </p:txBody>
      </p:sp>
      <p:pic>
        <p:nvPicPr>
          <p:cNvPr id="5" name="Picture 4"/>
          <p:cNvPicPr>
            <a:picLocks noChangeAspect="1"/>
          </p:cNvPicPr>
          <p:nvPr/>
        </p:nvPicPr>
        <p:blipFill>
          <a:blip r:embed="rId6"/>
          <a:stretch>
            <a:fillRect/>
          </a:stretch>
        </p:blipFill>
        <p:spPr>
          <a:xfrm>
            <a:off x="6876928" y="3921406"/>
            <a:ext cx="2291605" cy="2599616"/>
          </a:xfrm>
          <a:prstGeom prst="rect">
            <a:avLst/>
          </a:prstGeom>
        </p:spPr>
      </p:pic>
      <p:pic>
        <p:nvPicPr>
          <p:cNvPr id="10" name="Picture 9"/>
          <p:cNvPicPr>
            <a:picLocks noChangeAspect="1"/>
          </p:cNvPicPr>
          <p:nvPr/>
        </p:nvPicPr>
        <p:blipFill>
          <a:blip r:embed="rId7"/>
          <a:stretch>
            <a:fillRect/>
          </a:stretch>
        </p:blipFill>
        <p:spPr>
          <a:xfrm>
            <a:off x="623888" y="3969413"/>
            <a:ext cx="4700929" cy="2583209"/>
          </a:xfrm>
          <a:prstGeom prst="rect">
            <a:avLst/>
          </a:prstGeom>
        </p:spPr>
      </p:pic>
      <p:sp>
        <p:nvSpPr>
          <p:cNvPr id="11" name="Rectangle 10"/>
          <p:cNvSpPr/>
          <p:nvPr/>
        </p:nvSpPr>
        <p:spPr>
          <a:xfrm>
            <a:off x="7167341" y="4097774"/>
            <a:ext cx="1610436" cy="143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p:cNvCxnSpPr/>
          <p:nvPr/>
        </p:nvCxnSpPr>
        <p:spPr>
          <a:xfrm flipH="1">
            <a:off x="6823881" y="4169413"/>
            <a:ext cx="3434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459104" y="4046302"/>
            <a:ext cx="1419497" cy="707886"/>
          </a:xfrm>
          <a:prstGeom prst="rect">
            <a:avLst/>
          </a:prstGeom>
          <a:noFill/>
        </p:spPr>
        <p:txBody>
          <a:bodyPr wrap="square" rtlCol="0">
            <a:spAutoFit/>
          </a:bodyPr>
          <a:lstStyle/>
          <a:p>
            <a:r>
              <a:rPr lang="en-IN" sz="1000" dirty="0" smtClean="0"/>
              <a:t>Avoid selecting Areas like this.</a:t>
            </a:r>
          </a:p>
          <a:p>
            <a:r>
              <a:rPr lang="en-IN" sz="1000" dirty="0" smtClean="0"/>
              <a:t>This surface is not Part of A-Surface.</a:t>
            </a:r>
            <a:endParaRPr lang="en-IN" sz="1000" dirty="0"/>
          </a:p>
        </p:txBody>
      </p:sp>
      <p:sp>
        <p:nvSpPr>
          <p:cNvPr id="32" name="TextBox 31"/>
          <p:cNvSpPr txBox="1"/>
          <p:nvPr/>
        </p:nvSpPr>
        <p:spPr>
          <a:xfrm>
            <a:off x="553468" y="3503651"/>
            <a:ext cx="3800168" cy="246221"/>
          </a:xfrm>
          <a:prstGeom prst="rect">
            <a:avLst/>
          </a:prstGeom>
          <a:noFill/>
        </p:spPr>
        <p:txBody>
          <a:bodyPr wrap="square" rtlCol="0">
            <a:spAutoFit/>
          </a:bodyPr>
          <a:lstStyle/>
          <a:p>
            <a:r>
              <a:rPr lang="en-IN" sz="1000" dirty="0" smtClean="0"/>
              <a:t>Example of an A-Surface strain set is given below. </a:t>
            </a:r>
            <a:endParaRPr lang="en-IN" sz="1000" dirty="0"/>
          </a:p>
        </p:txBody>
      </p:sp>
      <p:sp>
        <p:nvSpPr>
          <p:cNvPr id="33" name="Rectangle 32"/>
          <p:cNvSpPr/>
          <p:nvPr/>
        </p:nvSpPr>
        <p:spPr>
          <a:xfrm>
            <a:off x="726246" y="5151860"/>
            <a:ext cx="850070" cy="1087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0168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015663"/>
          </a:xfrm>
          <a:prstGeom prst="rect">
            <a:avLst/>
          </a:prstGeom>
          <a:noFill/>
          <a:ln w="3175">
            <a:noFill/>
          </a:ln>
        </p:spPr>
        <p:txBody>
          <a:bodyPr wrap="square" rtlCol="0">
            <a:spAutoFit/>
          </a:bodyPr>
          <a:lstStyle/>
          <a:p>
            <a:r>
              <a:rPr lang="en-IN" sz="1200" b="1" dirty="0" smtClean="0"/>
              <a:t>1.7.18 Retainer Force Plot .</a:t>
            </a:r>
          </a:p>
          <a:p>
            <a:r>
              <a:rPr lang="en-IN" sz="1200" dirty="0" smtClean="0"/>
              <a:t>The Retainer force  Plot Page Records the Axial force and Shear force values from the result data for components of relative motion present in the model. There are few naming rules defined for connector parts to achieve this.</a:t>
            </a:r>
            <a:endParaRPr lang="en-IN" sz="1200" dirty="0"/>
          </a:p>
        </p:txBody>
      </p:sp>
      <p:sp>
        <p:nvSpPr>
          <p:cNvPr id="12" name="TextBox 11"/>
          <p:cNvSpPr txBox="1"/>
          <p:nvPr/>
        </p:nvSpPr>
        <p:spPr>
          <a:xfrm>
            <a:off x="553468" y="3584609"/>
            <a:ext cx="8631807" cy="1384995"/>
          </a:xfrm>
          <a:prstGeom prst="rect">
            <a:avLst/>
          </a:prstGeom>
          <a:noFill/>
          <a:ln w="3175">
            <a:noFill/>
          </a:ln>
        </p:spPr>
        <p:txBody>
          <a:bodyPr wrap="square" rtlCol="0">
            <a:spAutoFit/>
          </a:bodyPr>
          <a:lstStyle/>
          <a:p>
            <a:r>
              <a:rPr lang="en-IN" sz="1200" b="1" dirty="0" smtClean="0"/>
              <a:t>1.7.19 Selection of required connectors for Retainer force Plot .</a:t>
            </a:r>
          </a:p>
          <a:p>
            <a:r>
              <a:rPr lang="en-IN" sz="1200" dirty="0" smtClean="0"/>
              <a:t>Different types of connectors are to have specific strings in their component names. The user has the freedom to use strings of their choice to differentiate different connector groups , Such sets are useful to group connectors specific to two parts or an area.</a:t>
            </a:r>
            <a:endParaRPr lang="en-US" sz="1200" dirty="0"/>
          </a:p>
          <a:p>
            <a:r>
              <a:rPr lang="en-US" sz="1200" dirty="0" smtClean="0"/>
              <a:t>User need not enter full names of such a group, Only a unique portion is required. For example XXHT_AREA4</a:t>
            </a:r>
            <a:endParaRPr lang="en-IN" sz="1200" dirty="0" smtClean="0"/>
          </a:p>
          <a:p>
            <a:endParaRPr lang="en-IN" sz="1200" dirty="0" smtClean="0"/>
          </a:p>
          <a:p>
            <a:endParaRPr lang="en-IN" sz="1200" dirty="0"/>
          </a:p>
          <a:p>
            <a:endParaRPr lang="en-IN" sz="1200" dirty="0"/>
          </a:p>
        </p:txBody>
      </p:sp>
      <p:sp>
        <p:nvSpPr>
          <p:cNvPr id="23" name="TextBox 22"/>
          <p:cNvSpPr txBox="1"/>
          <p:nvPr/>
        </p:nvSpPr>
        <p:spPr>
          <a:xfrm>
            <a:off x="5384000" y="2341850"/>
            <a:ext cx="77296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BREAKING STRAIN</a:t>
            </a:r>
            <a:endParaRPr lang="en-IN" sz="600" b="1" dirty="0"/>
          </a:p>
        </p:txBody>
      </p:sp>
      <p:pic>
        <p:nvPicPr>
          <p:cNvPr id="4" name="Picture 3"/>
          <p:cNvPicPr>
            <a:picLocks noChangeAspect="1"/>
          </p:cNvPicPr>
          <p:nvPr/>
        </p:nvPicPr>
        <p:blipFill>
          <a:blip r:embed="rId2"/>
          <a:stretch>
            <a:fillRect/>
          </a:stretch>
        </p:blipFill>
        <p:spPr>
          <a:xfrm>
            <a:off x="636080" y="4471752"/>
            <a:ext cx="3041992" cy="3709413"/>
          </a:xfrm>
          <a:prstGeom prst="rect">
            <a:avLst/>
          </a:prstGeom>
        </p:spPr>
      </p:pic>
      <p:sp>
        <p:nvSpPr>
          <p:cNvPr id="10" name="Rectangle 9"/>
          <p:cNvSpPr/>
          <p:nvPr/>
        </p:nvSpPr>
        <p:spPr>
          <a:xfrm>
            <a:off x="4751097" y="7050605"/>
            <a:ext cx="2885726" cy="261610"/>
          </a:xfrm>
          <a:prstGeom prst="rect">
            <a:avLst/>
          </a:prstGeom>
        </p:spPr>
        <p:txBody>
          <a:bodyPr wrap="none">
            <a:spAutoFit/>
          </a:bodyPr>
          <a:lstStyle/>
          <a:p>
            <a:r>
              <a:rPr lang="en-IN" sz="1100" dirty="0"/>
              <a:t>XXDH,XXDH_AREA1,XXRET_AREA1_TO_AREA2,</a:t>
            </a:r>
          </a:p>
        </p:txBody>
      </p:sp>
      <p:pic>
        <p:nvPicPr>
          <p:cNvPr id="11" name="Picture 10"/>
          <p:cNvPicPr>
            <a:picLocks noChangeAspect="1"/>
          </p:cNvPicPr>
          <p:nvPr/>
        </p:nvPicPr>
        <p:blipFill>
          <a:blip r:embed="rId3"/>
          <a:stretch>
            <a:fillRect/>
          </a:stretch>
        </p:blipFill>
        <p:spPr>
          <a:xfrm>
            <a:off x="4800601" y="4711431"/>
            <a:ext cx="3674659" cy="1179871"/>
          </a:xfrm>
          <a:prstGeom prst="rect">
            <a:avLst/>
          </a:prstGeom>
        </p:spPr>
      </p:pic>
      <p:pic>
        <p:nvPicPr>
          <p:cNvPr id="14" name="Picture 13"/>
          <p:cNvPicPr>
            <a:picLocks noChangeAspect="1"/>
          </p:cNvPicPr>
          <p:nvPr/>
        </p:nvPicPr>
        <p:blipFill>
          <a:blip r:embed="rId4"/>
          <a:stretch>
            <a:fillRect/>
          </a:stretch>
        </p:blipFill>
        <p:spPr>
          <a:xfrm>
            <a:off x="636081" y="8656989"/>
            <a:ext cx="4621720" cy="810301"/>
          </a:xfrm>
          <a:prstGeom prst="rect">
            <a:avLst/>
          </a:prstGeom>
        </p:spPr>
      </p:pic>
      <p:pic>
        <p:nvPicPr>
          <p:cNvPr id="16" name="Picture 15"/>
          <p:cNvPicPr>
            <a:picLocks noChangeAspect="1"/>
          </p:cNvPicPr>
          <p:nvPr/>
        </p:nvPicPr>
        <p:blipFill>
          <a:blip r:embed="rId5"/>
          <a:stretch>
            <a:fillRect/>
          </a:stretch>
        </p:blipFill>
        <p:spPr>
          <a:xfrm>
            <a:off x="623888" y="9923159"/>
            <a:ext cx="4633913" cy="916909"/>
          </a:xfrm>
          <a:prstGeom prst="rect">
            <a:avLst/>
          </a:prstGeom>
        </p:spPr>
      </p:pic>
      <p:pic>
        <p:nvPicPr>
          <p:cNvPr id="17" name="Picture 16"/>
          <p:cNvPicPr>
            <a:picLocks noChangeAspect="1"/>
          </p:cNvPicPr>
          <p:nvPr/>
        </p:nvPicPr>
        <p:blipFill>
          <a:blip r:embed="rId6"/>
          <a:stretch>
            <a:fillRect/>
          </a:stretch>
        </p:blipFill>
        <p:spPr>
          <a:xfrm>
            <a:off x="636080" y="11343054"/>
            <a:ext cx="4621721" cy="935600"/>
          </a:xfrm>
          <a:prstGeom prst="rect">
            <a:avLst/>
          </a:prstGeom>
        </p:spPr>
      </p:pic>
      <p:sp>
        <p:nvSpPr>
          <p:cNvPr id="33" name="Rectangle 32"/>
          <p:cNvSpPr/>
          <p:nvPr/>
        </p:nvSpPr>
        <p:spPr>
          <a:xfrm>
            <a:off x="5257801" y="11909322"/>
            <a:ext cx="3725823" cy="369332"/>
          </a:xfrm>
          <a:prstGeom prst="rect">
            <a:avLst/>
          </a:prstGeom>
        </p:spPr>
        <p:txBody>
          <a:bodyPr wrap="square">
            <a:spAutoFit/>
          </a:bodyPr>
          <a:lstStyle/>
          <a:p>
            <a:r>
              <a:rPr lang="en-US" sz="900" dirty="0"/>
              <a:t>*OUTPUT, HISTORY, TIME INTERVAL = 0.0</a:t>
            </a:r>
          </a:p>
          <a:p>
            <a:r>
              <a:rPr lang="en-US" sz="900" dirty="0"/>
              <a:t>*ELEMENT OUTPUT, ELSET = CONNECTOR_OP, VARIABLE = </a:t>
            </a:r>
            <a:r>
              <a:rPr lang="en-US" sz="900" dirty="0" smtClean="0"/>
              <a:t>XX</a:t>
            </a:r>
            <a:endParaRPr lang="en-IN" sz="900" dirty="0"/>
          </a:p>
        </p:txBody>
      </p:sp>
      <p:sp>
        <p:nvSpPr>
          <p:cNvPr id="34" name="Rectangle 33"/>
          <p:cNvSpPr/>
          <p:nvPr/>
        </p:nvSpPr>
        <p:spPr>
          <a:xfrm>
            <a:off x="5384000" y="8844571"/>
            <a:ext cx="4800600" cy="646331"/>
          </a:xfrm>
          <a:prstGeom prst="rect">
            <a:avLst/>
          </a:prstGeom>
        </p:spPr>
        <p:txBody>
          <a:bodyPr>
            <a:spAutoFit/>
          </a:bodyPr>
          <a:lstStyle/>
          <a:p>
            <a:r>
              <a:rPr lang="en-IN" sz="900" dirty="0"/>
              <a:t>THELE /        </a:t>
            </a:r>
            <a:r>
              <a:rPr lang="en-IN" sz="900" dirty="0" smtClean="0"/>
              <a:t>0</a:t>
            </a:r>
          </a:p>
          <a:p>
            <a:r>
              <a:rPr lang="en-IN" sz="900" dirty="0" smtClean="0"/>
              <a:t>NAME SWRP_TVKL_Pos1_RAHMEN_an_INSERT-15mmPP_XXHT_AREA21</a:t>
            </a:r>
          </a:p>
          <a:p>
            <a:r>
              <a:rPr lang="en-IN" sz="900" dirty="0" smtClean="0"/>
              <a:t>ELE    </a:t>
            </a:r>
            <a:r>
              <a:rPr lang="en-IN" sz="900" dirty="0"/>
              <a:t>50080929 50080964 </a:t>
            </a:r>
            <a:r>
              <a:rPr lang="en-IN" sz="900" dirty="0" smtClean="0"/>
              <a:t>50080995</a:t>
            </a:r>
          </a:p>
          <a:p>
            <a:r>
              <a:rPr lang="en-IN" sz="900" dirty="0" smtClean="0"/>
              <a:t> </a:t>
            </a:r>
            <a:r>
              <a:rPr lang="en-IN" sz="900" dirty="0"/>
              <a:t>END</a:t>
            </a:r>
          </a:p>
        </p:txBody>
      </p:sp>
      <p:sp>
        <p:nvSpPr>
          <p:cNvPr id="35" name="Rectangle 34"/>
          <p:cNvSpPr/>
          <p:nvPr/>
        </p:nvSpPr>
        <p:spPr>
          <a:xfrm>
            <a:off x="5349175" y="10193737"/>
            <a:ext cx="4800600" cy="646331"/>
          </a:xfrm>
          <a:prstGeom prst="rect">
            <a:avLst/>
          </a:prstGeom>
        </p:spPr>
        <p:txBody>
          <a:bodyPr>
            <a:spAutoFit/>
          </a:bodyPr>
          <a:lstStyle/>
          <a:p>
            <a:r>
              <a:rPr lang="en-US" sz="900" dirty="0"/>
              <a:t>*</a:t>
            </a:r>
            <a:r>
              <a:rPr lang="en-US" sz="900" dirty="0" smtClean="0"/>
              <a:t>DATABASE_HISTORY_BEAM</a:t>
            </a:r>
          </a:p>
          <a:p>
            <a:r>
              <a:rPr lang="en-US" sz="900" dirty="0" smtClean="0"/>
              <a:t>$</a:t>
            </a:r>
            <a:r>
              <a:rPr lang="en-US" sz="900" dirty="0"/>
              <a:t>HMNAME </a:t>
            </a:r>
            <a:r>
              <a:rPr lang="en-US" sz="900" dirty="0" smtClean="0"/>
              <a:t>OUTPUTBLOCKS		1Screws  </a:t>
            </a:r>
          </a:p>
          <a:p>
            <a:r>
              <a:rPr lang="en-US" sz="900" dirty="0" smtClean="0"/>
              <a:t>$       </a:t>
            </a:r>
            <a:r>
              <a:rPr lang="en-US" sz="900" dirty="0"/>
              <a:t>ID        ID        ID        ID        ID        ID        ID        ID    </a:t>
            </a:r>
            <a:endParaRPr lang="en-US" sz="900" dirty="0" smtClean="0"/>
          </a:p>
          <a:p>
            <a:r>
              <a:rPr lang="en-US" sz="900" dirty="0" smtClean="0"/>
              <a:t>246740    </a:t>
            </a:r>
            <a:r>
              <a:rPr lang="en-US" sz="900" dirty="0"/>
              <a:t>246372    246376    246379    246382    246385    246429    246462</a:t>
            </a:r>
            <a:endParaRPr lang="en-IN" sz="900" dirty="0"/>
          </a:p>
        </p:txBody>
      </p:sp>
      <p:pic>
        <p:nvPicPr>
          <p:cNvPr id="36" name="Picture 35"/>
          <p:cNvPicPr>
            <a:picLocks noChangeAspect="1"/>
          </p:cNvPicPr>
          <p:nvPr/>
        </p:nvPicPr>
        <p:blipFill>
          <a:blip r:embed="rId7"/>
          <a:stretch>
            <a:fillRect/>
          </a:stretch>
        </p:blipFill>
        <p:spPr>
          <a:xfrm>
            <a:off x="4800601" y="783268"/>
            <a:ext cx="4384674" cy="2426852"/>
          </a:xfrm>
          <a:prstGeom prst="rect">
            <a:avLst/>
          </a:prstGeom>
        </p:spPr>
      </p:pic>
      <p:sp>
        <p:nvSpPr>
          <p:cNvPr id="2" name="Rectangle 1"/>
          <p:cNvSpPr/>
          <p:nvPr/>
        </p:nvSpPr>
        <p:spPr>
          <a:xfrm>
            <a:off x="4720412" y="6211042"/>
            <a:ext cx="4800600" cy="923330"/>
          </a:xfrm>
          <a:prstGeom prst="rect">
            <a:avLst/>
          </a:prstGeom>
        </p:spPr>
        <p:txBody>
          <a:bodyPr>
            <a:spAutoFit/>
          </a:bodyPr>
          <a:lstStyle/>
          <a:p>
            <a:r>
              <a:rPr lang="en-US" sz="900" dirty="0" smtClean="0"/>
              <a:t>If a connector fails at 20N in axial and 15N in shear ,please add </a:t>
            </a:r>
            <a:r>
              <a:rPr lang="en-IN" sz="900" i="1" dirty="0">
                <a:solidFill>
                  <a:srgbClr val="0070C0"/>
                </a:solidFill>
              </a:rPr>
              <a:t>_</a:t>
            </a:r>
            <a:r>
              <a:rPr lang="en-IN" sz="900" i="1" dirty="0" smtClean="0">
                <a:solidFill>
                  <a:srgbClr val="0070C0"/>
                </a:solidFill>
              </a:rPr>
              <a:t>AXFVAL_20_SHFVAL_15</a:t>
            </a:r>
          </a:p>
          <a:p>
            <a:r>
              <a:rPr lang="en-US" sz="900" dirty="0" smtClean="0"/>
              <a:t>To the component name of the connector.</a:t>
            </a:r>
          </a:p>
          <a:p>
            <a:r>
              <a:rPr lang="en-US" sz="900" dirty="0" smtClean="0"/>
              <a:t>The units are always in N, Automation will convert it to your system of choice.</a:t>
            </a:r>
          </a:p>
          <a:p>
            <a:r>
              <a:rPr lang="en-IN" sz="800" b="1" dirty="0" smtClean="0"/>
              <a:t>Example -CONNECTOR_WELD_CARRIER_INSERT_TOP_ROLL_XXHT_AREA4_AXFVAL_20_SHFVAL_15</a:t>
            </a:r>
            <a:endParaRPr lang="en-IN" sz="800" b="1" dirty="0"/>
          </a:p>
          <a:p>
            <a:endParaRPr lang="en-IN" sz="900" dirty="0"/>
          </a:p>
          <a:p>
            <a:endParaRPr lang="en-IN" sz="900" dirty="0"/>
          </a:p>
        </p:txBody>
      </p:sp>
      <p:pic>
        <p:nvPicPr>
          <p:cNvPr id="3" name="Picture 2"/>
          <p:cNvPicPr>
            <a:picLocks noChangeAspect="1"/>
          </p:cNvPicPr>
          <p:nvPr/>
        </p:nvPicPr>
        <p:blipFill>
          <a:blip r:embed="rId8"/>
          <a:stretch>
            <a:fillRect/>
          </a:stretch>
        </p:blipFill>
        <p:spPr>
          <a:xfrm>
            <a:off x="636080" y="2518735"/>
            <a:ext cx="2431548" cy="63778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5941308"/>
              </p:ext>
            </p:extLst>
          </p:nvPr>
        </p:nvGraphicFramePr>
        <p:xfrm>
          <a:off x="623888" y="1880547"/>
          <a:ext cx="2443740" cy="571500"/>
        </p:xfrm>
        <a:graphic>
          <a:graphicData uri="http://schemas.openxmlformats.org/drawingml/2006/table">
            <a:tbl>
              <a:tblPr>
                <a:tableStyleId>{5C22544A-7EE6-4342-B048-85BDC9FD1C3A}</a:tableStyleId>
              </a:tblPr>
              <a:tblGrid>
                <a:gridCol w="1221870">
                  <a:extLst>
                    <a:ext uri="{9D8B030D-6E8A-4147-A177-3AD203B41FA5}">
                      <a16:colId xmlns:a16="http://schemas.microsoft.com/office/drawing/2014/main" val="1426179178"/>
                    </a:ext>
                  </a:extLst>
                </a:gridCol>
                <a:gridCol w="1221870">
                  <a:extLst>
                    <a:ext uri="{9D8B030D-6E8A-4147-A177-3AD203B41FA5}">
                      <a16:colId xmlns:a16="http://schemas.microsoft.com/office/drawing/2014/main" val="398624034"/>
                    </a:ext>
                  </a:extLst>
                </a:gridCol>
              </a:tblGrid>
              <a:tr h="190500">
                <a:tc>
                  <a:txBody>
                    <a:bodyPr/>
                    <a:lstStyle/>
                    <a:p>
                      <a:pPr algn="l" fontAlgn="b"/>
                      <a:r>
                        <a:rPr lang="en-IN" sz="900" u="none" strike="noStrike">
                          <a:effectLst/>
                        </a:rPr>
                        <a:t>RETAINER</a:t>
                      </a:r>
                      <a:endParaRPr lang="en-IN"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900" u="none" strike="noStrike" dirty="0" smtClean="0">
                          <a:effectLst/>
                        </a:rPr>
                        <a:t>_XXRET_</a:t>
                      </a:r>
                      <a:endParaRPr lang="en-IN"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5168606"/>
                  </a:ext>
                </a:extLst>
              </a:tr>
              <a:tr h="190500">
                <a:tc>
                  <a:txBody>
                    <a:bodyPr/>
                    <a:lstStyle/>
                    <a:p>
                      <a:pPr algn="l" fontAlgn="b"/>
                      <a:r>
                        <a:rPr lang="en-IN" sz="900" u="none" strike="noStrike">
                          <a:effectLst/>
                        </a:rPr>
                        <a:t>SCREW</a:t>
                      </a:r>
                      <a:endParaRPr lang="en-IN"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900" u="none" strike="noStrike" dirty="0" smtClean="0">
                          <a:effectLst/>
                        </a:rPr>
                        <a:t>_XXSCR_</a:t>
                      </a:r>
                      <a:endParaRPr lang="en-IN"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577976"/>
                  </a:ext>
                </a:extLst>
              </a:tr>
              <a:tr h="190500">
                <a:tc>
                  <a:txBody>
                    <a:bodyPr/>
                    <a:lstStyle/>
                    <a:p>
                      <a:pPr algn="l" fontAlgn="b"/>
                      <a:r>
                        <a:rPr lang="en-IN" sz="900" u="none" strike="noStrike">
                          <a:effectLst/>
                        </a:rPr>
                        <a:t>HEAT STAKE</a:t>
                      </a:r>
                      <a:endParaRPr lang="en-IN"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900" u="none" strike="noStrike" dirty="0" smtClean="0">
                          <a:effectLst/>
                        </a:rPr>
                        <a:t>_XXHT_</a:t>
                      </a:r>
                      <a:endParaRPr lang="en-IN"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8563317"/>
                  </a:ext>
                </a:extLst>
              </a:tr>
            </a:tbl>
          </a:graphicData>
        </a:graphic>
      </p:graphicFrame>
      <p:sp>
        <p:nvSpPr>
          <p:cNvPr id="24" name="Rectangle 23"/>
          <p:cNvSpPr/>
          <p:nvPr/>
        </p:nvSpPr>
        <p:spPr>
          <a:xfrm>
            <a:off x="712765" y="6905007"/>
            <a:ext cx="2876595" cy="170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p:cNvCxnSpPr>
            <a:endCxn id="6" idx="1"/>
          </p:cNvCxnSpPr>
          <p:nvPr/>
        </p:nvCxnSpPr>
        <p:spPr>
          <a:xfrm>
            <a:off x="3575670" y="6972203"/>
            <a:ext cx="1161737" cy="594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37407" y="6908493"/>
            <a:ext cx="3033203" cy="246221"/>
          </a:xfrm>
          <a:prstGeom prst="rect">
            <a:avLst/>
          </a:prstGeom>
          <a:noFill/>
        </p:spPr>
        <p:txBody>
          <a:bodyPr wrap="none" rtlCol="0">
            <a:spAutoFit/>
          </a:bodyPr>
          <a:lstStyle/>
          <a:p>
            <a:r>
              <a:rPr lang="en-US" sz="1000" dirty="0" smtClean="0"/>
              <a:t>Text area to enter additional specific connector groups</a:t>
            </a:r>
            <a:endParaRPr lang="en-IN" sz="1000" dirty="0"/>
          </a:p>
        </p:txBody>
      </p:sp>
      <p:sp>
        <p:nvSpPr>
          <p:cNvPr id="7" name="TextBox 6"/>
          <p:cNvSpPr txBox="1"/>
          <p:nvPr/>
        </p:nvSpPr>
        <p:spPr>
          <a:xfrm>
            <a:off x="4717703" y="4469453"/>
            <a:ext cx="2148345" cy="246221"/>
          </a:xfrm>
          <a:prstGeom prst="rect">
            <a:avLst/>
          </a:prstGeom>
          <a:noFill/>
        </p:spPr>
        <p:txBody>
          <a:bodyPr wrap="none" rtlCol="0">
            <a:spAutoFit/>
          </a:bodyPr>
          <a:lstStyle/>
          <a:p>
            <a:r>
              <a:rPr lang="en-US" sz="1000" b="1" u="sng" dirty="0" smtClean="0"/>
              <a:t>EXAMPLE FOR CONNECTOR NAMING</a:t>
            </a:r>
            <a:endParaRPr lang="en-IN" sz="1000" b="1" u="sng" dirty="0"/>
          </a:p>
        </p:txBody>
      </p:sp>
      <p:sp>
        <p:nvSpPr>
          <p:cNvPr id="31" name="TextBox 30"/>
          <p:cNvSpPr txBox="1"/>
          <p:nvPr/>
        </p:nvSpPr>
        <p:spPr>
          <a:xfrm>
            <a:off x="537355" y="8364747"/>
            <a:ext cx="2574744" cy="246221"/>
          </a:xfrm>
          <a:prstGeom prst="rect">
            <a:avLst/>
          </a:prstGeom>
          <a:noFill/>
        </p:spPr>
        <p:txBody>
          <a:bodyPr wrap="none" rtlCol="0">
            <a:spAutoFit/>
          </a:bodyPr>
          <a:lstStyle/>
          <a:p>
            <a:r>
              <a:rPr lang="en-US" sz="1000" b="1" u="sng" dirty="0" smtClean="0"/>
              <a:t>Output Example for Hyper view - PAMCRASH</a:t>
            </a:r>
            <a:endParaRPr lang="en-IN" sz="1000" b="1" u="sng" dirty="0"/>
          </a:p>
        </p:txBody>
      </p:sp>
      <p:sp>
        <p:nvSpPr>
          <p:cNvPr id="32" name="TextBox 31"/>
          <p:cNvSpPr txBox="1"/>
          <p:nvPr/>
        </p:nvSpPr>
        <p:spPr>
          <a:xfrm>
            <a:off x="5376789" y="8656989"/>
            <a:ext cx="3671198" cy="246221"/>
          </a:xfrm>
          <a:prstGeom prst="rect">
            <a:avLst/>
          </a:prstGeom>
          <a:noFill/>
        </p:spPr>
        <p:txBody>
          <a:bodyPr wrap="none" rtlCol="0">
            <a:spAutoFit/>
          </a:bodyPr>
          <a:lstStyle/>
          <a:p>
            <a:r>
              <a:rPr lang="en-US" sz="1000" b="1" u="sng" dirty="0" smtClean="0"/>
              <a:t>Here element ID is auto added by </a:t>
            </a:r>
            <a:r>
              <a:rPr lang="en-US" sz="1000" b="1" u="sng" dirty="0" err="1" smtClean="0"/>
              <a:t>Pamcrash</a:t>
            </a:r>
            <a:r>
              <a:rPr lang="en-US" sz="1000" b="1" u="sng" dirty="0" smtClean="0"/>
              <a:t> –Not to enter by user</a:t>
            </a:r>
            <a:endParaRPr lang="en-IN" sz="1000" b="1" u="sng" dirty="0"/>
          </a:p>
        </p:txBody>
      </p:sp>
      <p:sp>
        <p:nvSpPr>
          <p:cNvPr id="37" name="TextBox 36"/>
          <p:cNvSpPr txBox="1"/>
          <p:nvPr/>
        </p:nvSpPr>
        <p:spPr>
          <a:xfrm>
            <a:off x="527413" y="9651279"/>
            <a:ext cx="2464136" cy="246221"/>
          </a:xfrm>
          <a:prstGeom prst="rect">
            <a:avLst/>
          </a:prstGeom>
          <a:noFill/>
        </p:spPr>
        <p:txBody>
          <a:bodyPr wrap="none" rtlCol="0">
            <a:spAutoFit/>
          </a:bodyPr>
          <a:lstStyle/>
          <a:p>
            <a:r>
              <a:rPr lang="en-US" sz="1000" b="1" u="sng" dirty="0" smtClean="0"/>
              <a:t>Output Example for Hyper view - LSDYNA</a:t>
            </a:r>
            <a:endParaRPr lang="en-IN" sz="1000" b="1" u="sng" dirty="0"/>
          </a:p>
        </p:txBody>
      </p:sp>
      <p:sp>
        <p:nvSpPr>
          <p:cNvPr id="38" name="TextBox 37"/>
          <p:cNvSpPr txBox="1"/>
          <p:nvPr/>
        </p:nvSpPr>
        <p:spPr>
          <a:xfrm>
            <a:off x="538525" y="11049716"/>
            <a:ext cx="2417650" cy="246221"/>
          </a:xfrm>
          <a:prstGeom prst="rect">
            <a:avLst/>
          </a:prstGeom>
          <a:noFill/>
        </p:spPr>
        <p:txBody>
          <a:bodyPr wrap="none" rtlCol="0">
            <a:spAutoFit/>
          </a:bodyPr>
          <a:lstStyle/>
          <a:p>
            <a:r>
              <a:rPr lang="en-US" sz="1000" b="1" u="sng" dirty="0" smtClean="0"/>
              <a:t>Output Example for Hyper view - ABAQUS</a:t>
            </a:r>
            <a:endParaRPr lang="en-IN" sz="1000" b="1" u="sng" dirty="0"/>
          </a:p>
        </p:txBody>
      </p:sp>
      <p:sp>
        <p:nvSpPr>
          <p:cNvPr id="39" name="TextBox 38"/>
          <p:cNvSpPr txBox="1"/>
          <p:nvPr/>
        </p:nvSpPr>
        <p:spPr>
          <a:xfrm>
            <a:off x="4717703" y="5996552"/>
            <a:ext cx="1276311" cy="246221"/>
          </a:xfrm>
          <a:prstGeom prst="rect">
            <a:avLst/>
          </a:prstGeom>
          <a:noFill/>
        </p:spPr>
        <p:txBody>
          <a:bodyPr wrap="none" rtlCol="0">
            <a:spAutoFit/>
          </a:bodyPr>
          <a:lstStyle/>
          <a:p>
            <a:r>
              <a:rPr lang="en-US" sz="1000" b="1" u="sng" dirty="0" smtClean="0"/>
              <a:t>SPECIFYING FAILURE</a:t>
            </a:r>
            <a:endParaRPr lang="en-IN" sz="1000" b="1" u="sng" dirty="0"/>
          </a:p>
        </p:txBody>
      </p:sp>
      <p:pic>
        <p:nvPicPr>
          <p:cNvPr id="13" name="Picture 12"/>
          <p:cNvPicPr>
            <a:picLocks noChangeAspect="1"/>
          </p:cNvPicPr>
          <p:nvPr/>
        </p:nvPicPr>
        <p:blipFill>
          <a:blip r:embed="rId9"/>
          <a:stretch>
            <a:fillRect/>
          </a:stretch>
        </p:blipFill>
        <p:spPr>
          <a:xfrm>
            <a:off x="6723137" y="7436653"/>
            <a:ext cx="2462138" cy="896681"/>
          </a:xfrm>
          <a:prstGeom prst="rect">
            <a:avLst/>
          </a:prstGeom>
        </p:spPr>
      </p:pic>
      <p:sp>
        <p:nvSpPr>
          <p:cNvPr id="20" name="TextBox 19"/>
          <p:cNvSpPr txBox="1"/>
          <p:nvPr/>
        </p:nvSpPr>
        <p:spPr>
          <a:xfrm>
            <a:off x="4719298" y="7368311"/>
            <a:ext cx="1735210" cy="553998"/>
          </a:xfrm>
          <a:prstGeom prst="rect">
            <a:avLst/>
          </a:prstGeom>
          <a:noFill/>
        </p:spPr>
        <p:txBody>
          <a:bodyPr wrap="square" rtlCol="0">
            <a:spAutoFit/>
          </a:bodyPr>
          <a:lstStyle/>
          <a:p>
            <a:r>
              <a:rPr lang="en-US" sz="1000" dirty="0" smtClean="0"/>
              <a:t>Failed connector elements will be highlighted in Red.</a:t>
            </a:r>
          </a:p>
          <a:p>
            <a:r>
              <a:rPr lang="en-US" sz="1000" dirty="0" smtClean="0"/>
              <a:t>Others in Green Color</a:t>
            </a:r>
            <a:endParaRPr lang="en-IN" sz="1000" dirty="0"/>
          </a:p>
        </p:txBody>
      </p:sp>
      <p:cxnSp>
        <p:nvCxnSpPr>
          <p:cNvPr id="40" name="Straight Arrow Connector 39"/>
          <p:cNvCxnSpPr/>
          <p:nvPr/>
        </p:nvCxnSpPr>
        <p:spPr>
          <a:xfrm>
            <a:off x="6254008" y="7637219"/>
            <a:ext cx="1040720" cy="793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25903" y="1899482"/>
            <a:ext cx="596638"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AXIAL FORCE</a:t>
            </a:r>
            <a:endParaRPr lang="en-IN" sz="600" b="1" dirty="0"/>
          </a:p>
        </p:txBody>
      </p:sp>
      <p:sp>
        <p:nvSpPr>
          <p:cNvPr id="42" name="TextBox 41"/>
          <p:cNvSpPr txBox="1"/>
          <p:nvPr/>
        </p:nvSpPr>
        <p:spPr>
          <a:xfrm>
            <a:off x="6866048" y="2581223"/>
            <a:ext cx="620683"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SHEAR FORCE</a:t>
            </a:r>
            <a:endParaRPr lang="en-IN" sz="600" b="1" dirty="0"/>
          </a:p>
        </p:txBody>
      </p:sp>
    </p:spTree>
    <p:extLst>
      <p:ext uri="{BB962C8B-B14F-4D97-AF65-F5344CB8AC3E}">
        <p14:creationId xmlns:p14="http://schemas.microsoft.com/office/powerpoint/2010/main" val="3114815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015663"/>
          </a:xfrm>
          <a:prstGeom prst="rect">
            <a:avLst/>
          </a:prstGeom>
          <a:noFill/>
          <a:ln w="3175">
            <a:noFill/>
          </a:ln>
        </p:spPr>
        <p:txBody>
          <a:bodyPr wrap="square" rtlCol="0">
            <a:spAutoFit/>
          </a:bodyPr>
          <a:lstStyle/>
          <a:p>
            <a:r>
              <a:rPr lang="en-IN" sz="1200" b="1" dirty="0" smtClean="0"/>
              <a:t>1.7.20 Screw Force Plot .</a:t>
            </a:r>
          </a:p>
          <a:p>
            <a:r>
              <a:rPr lang="en-IN" sz="1200" dirty="0" smtClean="0"/>
              <a:t>The Retainer force  Plot Page Records the Axial force and Shear force values from the result data for components of relative motion present in the model. There are few naming rules defined for connector parts to achieve this.</a:t>
            </a:r>
            <a:endParaRPr lang="en-IN" sz="1200" dirty="0"/>
          </a:p>
        </p:txBody>
      </p:sp>
      <p:sp>
        <p:nvSpPr>
          <p:cNvPr id="12" name="TextBox 11"/>
          <p:cNvSpPr txBox="1"/>
          <p:nvPr/>
        </p:nvSpPr>
        <p:spPr>
          <a:xfrm>
            <a:off x="553468" y="3584609"/>
            <a:ext cx="8631807" cy="1384995"/>
          </a:xfrm>
          <a:prstGeom prst="rect">
            <a:avLst/>
          </a:prstGeom>
          <a:noFill/>
          <a:ln w="3175">
            <a:noFill/>
          </a:ln>
        </p:spPr>
        <p:txBody>
          <a:bodyPr wrap="square" rtlCol="0">
            <a:spAutoFit/>
          </a:bodyPr>
          <a:lstStyle/>
          <a:p>
            <a:r>
              <a:rPr lang="en-IN" sz="1200" b="1" dirty="0" smtClean="0"/>
              <a:t>1.7.21 Selection of required connectors for Screw force Plot .</a:t>
            </a:r>
          </a:p>
          <a:p>
            <a:r>
              <a:rPr lang="en-IN" sz="1200" dirty="0" smtClean="0"/>
              <a:t>Different types of connectors are to have specific strings in their component names. The user has the freedom to use strings of their choice to differentiate different connector groups , Such sets are useful to group connectors specific to two parts or an area.</a:t>
            </a:r>
            <a:endParaRPr lang="en-US" sz="1200" dirty="0"/>
          </a:p>
          <a:p>
            <a:r>
              <a:rPr lang="en-US" sz="1200" dirty="0" smtClean="0"/>
              <a:t>User need not enter full names of such a group, Only a unique portion is required. For example XXHT_AREA4</a:t>
            </a:r>
            <a:endParaRPr lang="en-IN" sz="1200" dirty="0" smtClean="0"/>
          </a:p>
          <a:p>
            <a:endParaRPr lang="en-IN" sz="1200" dirty="0" smtClean="0"/>
          </a:p>
          <a:p>
            <a:endParaRPr lang="en-IN" sz="1200" dirty="0"/>
          </a:p>
          <a:p>
            <a:endParaRPr lang="en-IN" sz="1200" dirty="0"/>
          </a:p>
        </p:txBody>
      </p:sp>
      <p:sp>
        <p:nvSpPr>
          <p:cNvPr id="23" name="TextBox 22"/>
          <p:cNvSpPr txBox="1"/>
          <p:nvPr/>
        </p:nvSpPr>
        <p:spPr>
          <a:xfrm>
            <a:off x="5384000" y="2341850"/>
            <a:ext cx="77296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BREAKING STRAIN</a:t>
            </a:r>
            <a:endParaRPr lang="en-IN" sz="600" b="1" dirty="0"/>
          </a:p>
        </p:txBody>
      </p:sp>
      <p:pic>
        <p:nvPicPr>
          <p:cNvPr id="4" name="Picture 3"/>
          <p:cNvPicPr>
            <a:picLocks noChangeAspect="1"/>
          </p:cNvPicPr>
          <p:nvPr/>
        </p:nvPicPr>
        <p:blipFill>
          <a:blip r:embed="rId2"/>
          <a:stretch>
            <a:fillRect/>
          </a:stretch>
        </p:blipFill>
        <p:spPr>
          <a:xfrm>
            <a:off x="636080" y="4471752"/>
            <a:ext cx="3041992" cy="3709413"/>
          </a:xfrm>
          <a:prstGeom prst="rect">
            <a:avLst/>
          </a:prstGeom>
        </p:spPr>
      </p:pic>
      <p:sp>
        <p:nvSpPr>
          <p:cNvPr id="10" name="Rectangle 9"/>
          <p:cNvSpPr/>
          <p:nvPr/>
        </p:nvSpPr>
        <p:spPr>
          <a:xfrm>
            <a:off x="4721647" y="7645374"/>
            <a:ext cx="2885726" cy="261610"/>
          </a:xfrm>
          <a:prstGeom prst="rect">
            <a:avLst/>
          </a:prstGeom>
        </p:spPr>
        <p:txBody>
          <a:bodyPr wrap="none">
            <a:spAutoFit/>
          </a:bodyPr>
          <a:lstStyle/>
          <a:p>
            <a:r>
              <a:rPr lang="en-IN" sz="1100" dirty="0"/>
              <a:t>XXDH,XXDH_AREA1,XXRET_AREA1_TO_AREA2,</a:t>
            </a:r>
          </a:p>
        </p:txBody>
      </p:sp>
      <p:pic>
        <p:nvPicPr>
          <p:cNvPr id="11" name="Picture 10"/>
          <p:cNvPicPr>
            <a:picLocks noChangeAspect="1"/>
          </p:cNvPicPr>
          <p:nvPr/>
        </p:nvPicPr>
        <p:blipFill>
          <a:blip r:embed="rId3"/>
          <a:stretch>
            <a:fillRect/>
          </a:stretch>
        </p:blipFill>
        <p:spPr>
          <a:xfrm>
            <a:off x="4800601" y="4711431"/>
            <a:ext cx="3674659" cy="1179871"/>
          </a:xfrm>
          <a:prstGeom prst="rect">
            <a:avLst/>
          </a:prstGeom>
        </p:spPr>
      </p:pic>
      <p:pic>
        <p:nvPicPr>
          <p:cNvPr id="14" name="Picture 13"/>
          <p:cNvPicPr>
            <a:picLocks noChangeAspect="1"/>
          </p:cNvPicPr>
          <p:nvPr/>
        </p:nvPicPr>
        <p:blipFill>
          <a:blip r:embed="rId4"/>
          <a:stretch>
            <a:fillRect/>
          </a:stretch>
        </p:blipFill>
        <p:spPr>
          <a:xfrm>
            <a:off x="636081" y="8656989"/>
            <a:ext cx="4621720" cy="810301"/>
          </a:xfrm>
          <a:prstGeom prst="rect">
            <a:avLst/>
          </a:prstGeom>
        </p:spPr>
      </p:pic>
      <p:pic>
        <p:nvPicPr>
          <p:cNvPr id="16" name="Picture 15"/>
          <p:cNvPicPr>
            <a:picLocks noChangeAspect="1"/>
          </p:cNvPicPr>
          <p:nvPr/>
        </p:nvPicPr>
        <p:blipFill>
          <a:blip r:embed="rId5"/>
          <a:stretch>
            <a:fillRect/>
          </a:stretch>
        </p:blipFill>
        <p:spPr>
          <a:xfrm>
            <a:off x="623888" y="9923159"/>
            <a:ext cx="4633913" cy="916909"/>
          </a:xfrm>
          <a:prstGeom prst="rect">
            <a:avLst/>
          </a:prstGeom>
        </p:spPr>
      </p:pic>
      <p:pic>
        <p:nvPicPr>
          <p:cNvPr id="17" name="Picture 16"/>
          <p:cNvPicPr>
            <a:picLocks noChangeAspect="1"/>
          </p:cNvPicPr>
          <p:nvPr/>
        </p:nvPicPr>
        <p:blipFill>
          <a:blip r:embed="rId6"/>
          <a:stretch>
            <a:fillRect/>
          </a:stretch>
        </p:blipFill>
        <p:spPr>
          <a:xfrm>
            <a:off x="636080" y="11343054"/>
            <a:ext cx="4621721" cy="935600"/>
          </a:xfrm>
          <a:prstGeom prst="rect">
            <a:avLst/>
          </a:prstGeom>
        </p:spPr>
      </p:pic>
      <p:sp>
        <p:nvSpPr>
          <p:cNvPr id="33" name="Rectangle 32"/>
          <p:cNvSpPr/>
          <p:nvPr/>
        </p:nvSpPr>
        <p:spPr>
          <a:xfrm>
            <a:off x="5257801" y="11909322"/>
            <a:ext cx="3725823" cy="369332"/>
          </a:xfrm>
          <a:prstGeom prst="rect">
            <a:avLst/>
          </a:prstGeom>
        </p:spPr>
        <p:txBody>
          <a:bodyPr wrap="square">
            <a:spAutoFit/>
          </a:bodyPr>
          <a:lstStyle/>
          <a:p>
            <a:r>
              <a:rPr lang="en-US" sz="900" dirty="0"/>
              <a:t>*OUTPUT, HISTORY, TIME INTERVAL = 0.0</a:t>
            </a:r>
          </a:p>
          <a:p>
            <a:r>
              <a:rPr lang="en-US" sz="900" dirty="0"/>
              <a:t>*ELEMENT OUTPUT, ELSET = CONNECTOR_OP, VARIABLE = </a:t>
            </a:r>
            <a:r>
              <a:rPr lang="en-US" sz="900" dirty="0" smtClean="0"/>
              <a:t>XX</a:t>
            </a:r>
            <a:endParaRPr lang="en-IN" sz="900" dirty="0"/>
          </a:p>
        </p:txBody>
      </p:sp>
      <p:sp>
        <p:nvSpPr>
          <p:cNvPr id="34" name="Rectangle 33"/>
          <p:cNvSpPr/>
          <p:nvPr/>
        </p:nvSpPr>
        <p:spPr>
          <a:xfrm>
            <a:off x="5384000" y="8844571"/>
            <a:ext cx="4800600" cy="646331"/>
          </a:xfrm>
          <a:prstGeom prst="rect">
            <a:avLst/>
          </a:prstGeom>
        </p:spPr>
        <p:txBody>
          <a:bodyPr>
            <a:spAutoFit/>
          </a:bodyPr>
          <a:lstStyle/>
          <a:p>
            <a:r>
              <a:rPr lang="en-IN" sz="900" dirty="0"/>
              <a:t>THELE /        </a:t>
            </a:r>
            <a:r>
              <a:rPr lang="en-IN" sz="900" dirty="0" smtClean="0"/>
              <a:t>0</a:t>
            </a:r>
          </a:p>
          <a:p>
            <a:r>
              <a:rPr lang="en-IN" sz="900" dirty="0" smtClean="0"/>
              <a:t>NAME SWRP_TVKL_Pos1_RAHMEN_an_INSERT-15mmPP_XXHT_AREA21</a:t>
            </a:r>
          </a:p>
          <a:p>
            <a:r>
              <a:rPr lang="en-IN" sz="900" dirty="0" smtClean="0"/>
              <a:t>ELE    </a:t>
            </a:r>
            <a:r>
              <a:rPr lang="en-IN" sz="900" dirty="0"/>
              <a:t>50080929 50080964 </a:t>
            </a:r>
            <a:r>
              <a:rPr lang="en-IN" sz="900" dirty="0" smtClean="0"/>
              <a:t>50080995</a:t>
            </a:r>
          </a:p>
          <a:p>
            <a:r>
              <a:rPr lang="en-IN" sz="900" dirty="0" smtClean="0"/>
              <a:t> </a:t>
            </a:r>
            <a:r>
              <a:rPr lang="en-IN" sz="900" dirty="0"/>
              <a:t>END</a:t>
            </a:r>
          </a:p>
        </p:txBody>
      </p:sp>
      <p:sp>
        <p:nvSpPr>
          <p:cNvPr id="35" name="Rectangle 34"/>
          <p:cNvSpPr/>
          <p:nvPr/>
        </p:nvSpPr>
        <p:spPr>
          <a:xfrm>
            <a:off x="5349175" y="10193737"/>
            <a:ext cx="4800600" cy="646331"/>
          </a:xfrm>
          <a:prstGeom prst="rect">
            <a:avLst/>
          </a:prstGeom>
        </p:spPr>
        <p:txBody>
          <a:bodyPr>
            <a:spAutoFit/>
          </a:bodyPr>
          <a:lstStyle/>
          <a:p>
            <a:r>
              <a:rPr lang="en-US" sz="900" dirty="0"/>
              <a:t>*</a:t>
            </a:r>
            <a:r>
              <a:rPr lang="en-US" sz="900" dirty="0" smtClean="0"/>
              <a:t>DATABASE_HISTORY_BEAM</a:t>
            </a:r>
          </a:p>
          <a:p>
            <a:r>
              <a:rPr lang="en-US" sz="900" dirty="0" smtClean="0"/>
              <a:t>$</a:t>
            </a:r>
            <a:r>
              <a:rPr lang="en-US" sz="900" dirty="0"/>
              <a:t>HMNAME </a:t>
            </a:r>
            <a:r>
              <a:rPr lang="en-US" sz="900" dirty="0" smtClean="0"/>
              <a:t>OUTPUTBLOCKS		1Screws  </a:t>
            </a:r>
          </a:p>
          <a:p>
            <a:r>
              <a:rPr lang="en-US" sz="900" dirty="0" smtClean="0"/>
              <a:t>$       </a:t>
            </a:r>
            <a:r>
              <a:rPr lang="en-US" sz="900" dirty="0"/>
              <a:t>ID        ID        ID        ID        ID        ID        ID        ID    </a:t>
            </a:r>
            <a:endParaRPr lang="en-US" sz="900" dirty="0" smtClean="0"/>
          </a:p>
          <a:p>
            <a:r>
              <a:rPr lang="en-US" sz="900" dirty="0" smtClean="0"/>
              <a:t>246740    </a:t>
            </a:r>
            <a:r>
              <a:rPr lang="en-US" sz="900" dirty="0"/>
              <a:t>246372    246376    246379    246382    246385    246429    246462</a:t>
            </a:r>
            <a:endParaRPr lang="en-IN" sz="900" dirty="0"/>
          </a:p>
        </p:txBody>
      </p:sp>
      <p:pic>
        <p:nvPicPr>
          <p:cNvPr id="36" name="Picture 35"/>
          <p:cNvPicPr>
            <a:picLocks noChangeAspect="1"/>
          </p:cNvPicPr>
          <p:nvPr/>
        </p:nvPicPr>
        <p:blipFill>
          <a:blip r:embed="rId7"/>
          <a:stretch>
            <a:fillRect/>
          </a:stretch>
        </p:blipFill>
        <p:spPr>
          <a:xfrm>
            <a:off x="4800601" y="783268"/>
            <a:ext cx="4384674" cy="2426852"/>
          </a:xfrm>
          <a:prstGeom prst="rect">
            <a:avLst/>
          </a:prstGeom>
        </p:spPr>
      </p:pic>
      <p:sp>
        <p:nvSpPr>
          <p:cNvPr id="2" name="Rectangle 1"/>
          <p:cNvSpPr/>
          <p:nvPr/>
        </p:nvSpPr>
        <p:spPr>
          <a:xfrm>
            <a:off x="4720412" y="6211042"/>
            <a:ext cx="4800600" cy="1200329"/>
          </a:xfrm>
          <a:prstGeom prst="rect">
            <a:avLst/>
          </a:prstGeom>
        </p:spPr>
        <p:txBody>
          <a:bodyPr>
            <a:spAutoFit/>
          </a:bodyPr>
          <a:lstStyle/>
          <a:p>
            <a:r>
              <a:rPr lang="en-US" sz="900" dirty="0" smtClean="0"/>
              <a:t>If a connector fails at 20N in axial and 15N in shear ,please add </a:t>
            </a:r>
            <a:r>
              <a:rPr lang="en-IN" sz="900" i="1" dirty="0">
                <a:solidFill>
                  <a:srgbClr val="0070C0"/>
                </a:solidFill>
              </a:rPr>
              <a:t>_</a:t>
            </a:r>
            <a:r>
              <a:rPr lang="en-IN" sz="900" i="1" dirty="0" smtClean="0">
                <a:solidFill>
                  <a:srgbClr val="0070C0"/>
                </a:solidFill>
              </a:rPr>
              <a:t>AXFVAL_20_SHFVAL_15</a:t>
            </a:r>
          </a:p>
          <a:p>
            <a:r>
              <a:rPr lang="en-US" sz="900" dirty="0" smtClean="0"/>
              <a:t>To the component name of the connector.</a:t>
            </a:r>
          </a:p>
          <a:p>
            <a:r>
              <a:rPr lang="en-US" sz="900" dirty="0" smtClean="0"/>
              <a:t>The units are always in N, Automation will convert it to your system of choice.</a:t>
            </a:r>
          </a:p>
          <a:p>
            <a:endParaRPr lang="en-US" sz="900" dirty="0" smtClean="0"/>
          </a:p>
          <a:p>
            <a:r>
              <a:rPr lang="en-US" sz="900" dirty="0" smtClean="0"/>
              <a:t>Here is an example.</a:t>
            </a:r>
            <a:endParaRPr lang="en-US" sz="900" dirty="0"/>
          </a:p>
          <a:p>
            <a:r>
              <a:rPr lang="en-IN" sz="900" dirty="0"/>
              <a:t>CONNECTOR_WELD_CARRIER_INSERT_TOP_ROLL_XXHT_AREA4_AXFVAL_20_SHFVAL_15</a:t>
            </a:r>
          </a:p>
          <a:p>
            <a:endParaRPr lang="en-IN" sz="900" dirty="0"/>
          </a:p>
          <a:p>
            <a:endParaRPr lang="en-IN" sz="900" dirty="0"/>
          </a:p>
        </p:txBody>
      </p:sp>
      <p:pic>
        <p:nvPicPr>
          <p:cNvPr id="3" name="Picture 2"/>
          <p:cNvPicPr>
            <a:picLocks noChangeAspect="1"/>
          </p:cNvPicPr>
          <p:nvPr/>
        </p:nvPicPr>
        <p:blipFill>
          <a:blip r:embed="rId8"/>
          <a:stretch>
            <a:fillRect/>
          </a:stretch>
        </p:blipFill>
        <p:spPr>
          <a:xfrm>
            <a:off x="636080" y="2518735"/>
            <a:ext cx="2431548" cy="63778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5941308"/>
              </p:ext>
            </p:extLst>
          </p:nvPr>
        </p:nvGraphicFramePr>
        <p:xfrm>
          <a:off x="623888" y="1880547"/>
          <a:ext cx="2443740" cy="571500"/>
        </p:xfrm>
        <a:graphic>
          <a:graphicData uri="http://schemas.openxmlformats.org/drawingml/2006/table">
            <a:tbl>
              <a:tblPr>
                <a:tableStyleId>{5C22544A-7EE6-4342-B048-85BDC9FD1C3A}</a:tableStyleId>
              </a:tblPr>
              <a:tblGrid>
                <a:gridCol w="1221870">
                  <a:extLst>
                    <a:ext uri="{9D8B030D-6E8A-4147-A177-3AD203B41FA5}">
                      <a16:colId xmlns:a16="http://schemas.microsoft.com/office/drawing/2014/main" val="1426179178"/>
                    </a:ext>
                  </a:extLst>
                </a:gridCol>
                <a:gridCol w="1221870">
                  <a:extLst>
                    <a:ext uri="{9D8B030D-6E8A-4147-A177-3AD203B41FA5}">
                      <a16:colId xmlns:a16="http://schemas.microsoft.com/office/drawing/2014/main" val="398624034"/>
                    </a:ext>
                  </a:extLst>
                </a:gridCol>
              </a:tblGrid>
              <a:tr h="190500">
                <a:tc>
                  <a:txBody>
                    <a:bodyPr/>
                    <a:lstStyle/>
                    <a:p>
                      <a:pPr algn="l" fontAlgn="b"/>
                      <a:r>
                        <a:rPr lang="en-IN" sz="900" u="none" strike="noStrike">
                          <a:effectLst/>
                        </a:rPr>
                        <a:t>RETAINER</a:t>
                      </a:r>
                      <a:endParaRPr lang="en-IN"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900" u="none" strike="noStrike" dirty="0" smtClean="0">
                          <a:effectLst/>
                        </a:rPr>
                        <a:t>_XXRET_</a:t>
                      </a:r>
                      <a:endParaRPr lang="en-IN"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5168606"/>
                  </a:ext>
                </a:extLst>
              </a:tr>
              <a:tr h="190500">
                <a:tc>
                  <a:txBody>
                    <a:bodyPr/>
                    <a:lstStyle/>
                    <a:p>
                      <a:pPr algn="l" fontAlgn="b"/>
                      <a:r>
                        <a:rPr lang="en-IN" sz="900" u="none" strike="noStrike">
                          <a:effectLst/>
                        </a:rPr>
                        <a:t>SCREW</a:t>
                      </a:r>
                      <a:endParaRPr lang="en-IN"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900" u="none" strike="noStrike" dirty="0" smtClean="0">
                          <a:effectLst/>
                        </a:rPr>
                        <a:t>_XXSCR_</a:t>
                      </a:r>
                      <a:endParaRPr lang="en-IN"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577976"/>
                  </a:ext>
                </a:extLst>
              </a:tr>
              <a:tr h="190500">
                <a:tc>
                  <a:txBody>
                    <a:bodyPr/>
                    <a:lstStyle/>
                    <a:p>
                      <a:pPr algn="l" fontAlgn="b"/>
                      <a:r>
                        <a:rPr lang="en-IN" sz="900" u="none" strike="noStrike">
                          <a:effectLst/>
                        </a:rPr>
                        <a:t>HEAT STAKE</a:t>
                      </a:r>
                      <a:endParaRPr lang="en-IN"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900" u="none" strike="noStrike" dirty="0" smtClean="0">
                          <a:effectLst/>
                        </a:rPr>
                        <a:t>_XXHT_</a:t>
                      </a:r>
                      <a:endParaRPr lang="en-IN"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8563317"/>
                  </a:ext>
                </a:extLst>
              </a:tr>
            </a:tbl>
          </a:graphicData>
        </a:graphic>
      </p:graphicFrame>
      <p:sp>
        <p:nvSpPr>
          <p:cNvPr id="24" name="Rectangle 23"/>
          <p:cNvSpPr/>
          <p:nvPr/>
        </p:nvSpPr>
        <p:spPr>
          <a:xfrm>
            <a:off x="712765" y="6905007"/>
            <a:ext cx="2876595" cy="170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p:cNvCxnSpPr>
            <a:endCxn id="6" idx="1"/>
          </p:cNvCxnSpPr>
          <p:nvPr/>
        </p:nvCxnSpPr>
        <p:spPr>
          <a:xfrm>
            <a:off x="3589360" y="6985448"/>
            <a:ext cx="1126912" cy="588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16272" y="7451012"/>
            <a:ext cx="3033203" cy="246221"/>
          </a:xfrm>
          <a:prstGeom prst="rect">
            <a:avLst/>
          </a:prstGeom>
          <a:noFill/>
        </p:spPr>
        <p:txBody>
          <a:bodyPr wrap="none" rtlCol="0">
            <a:spAutoFit/>
          </a:bodyPr>
          <a:lstStyle/>
          <a:p>
            <a:r>
              <a:rPr lang="en-US" sz="1000" dirty="0" smtClean="0"/>
              <a:t>Text area to enter additional specific connector groups</a:t>
            </a:r>
            <a:endParaRPr lang="en-IN" sz="1000" dirty="0"/>
          </a:p>
        </p:txBody>
      </p:sp>
      <p:sp>
        <p:nvSpPr>
          <p:cNvPr id="7" name="TextBox 6"/>
          <p:cNvSpPr txBox="1"/>
          <p:nvPr/>
        </p:nvSpPr>
        <p:spPr>
          <a:xfrm>
            <a:off x="4717703" y="4469453"/>
            <a:ext cx="2148345" cy="246221"/>
          </a:xfrm>
          <a:prstGeom prst="rect">
            <a:avLst/>
          </a:prstGeom>
          <a:noFill/>
        </p:spPr>
        <p:txBody>
          <a:bodyPr wrap="none" rtlCol="0">
            <a:spAutoFit/>
          </a:bodyPr>
          <a:lstStyle/>
          <a:p>
            <a:r>
              <a:rPr lang="en-US" sz="1000" b="1" u="sng" dirty="0" smtClean="0"/>
              <a:t>EXAMPLE FOR CONNECTOR NAMING</a:t>
            </a:r>
            <a:endParaRPr lang="en-IN" sz="1000" b="1" u="sng" dirty="0"/>
          </a:p>
        </p:txBody>
      </p:sp>
      <p:sp>
        <p:nvSpPr>
          <p:cNvPr id="31" name="TextBox 30"/>
          <p:cNvSpPr txBox="1"/>
          <p:nvPr/>
        </p:nvSpPr>
        <p:spPr>
          <a:xfrm>
            <a:off x="537355" y="8364747"/>
            <a:ext cx="2574744" cy="246221"/>
          </a:xfrm>
          <a:prstGeom prst="rect">
            <a:avLst/>
          </a:prstGeom>
          <a:noFill/>
        </p:spPr>
        <p:txBody>
          <a:bodyPr wrap="none" rtlCol="0">
            <a:spAutoFit/>
          </a:bodyPr>
          <a:lstStyle/>
          <a:p>
            <a:r>
              <a:rPr lang="en-US" sz="1000" b="1" u="sng" dirty="0" smtClean="0"/>
              <a:t>Output Example for Hyper view - PAMCRASH</a:t>
            </a:r>
            <a:endParaRPr lang="en-IN" sz="1000" b="1" u="sng" dirty="0"/>
          </a:p>
        </p:txBody>
      </p:sp>
      <p:sp>
        <p:nvSpPr>
          <p:cNvPr id="32" name="TextBox 31"/>
          <p:cNvSpPr txBox="1"/>
          <p:nvPr/>
        </p:nvSpPr>
        <p:spPr>
          <a:xfrm>
            <a:off x="5376789" y="8656989"/>
            <a:ext cx="3671198" cy="246221"/>
          </a:xfrm>
          <a:prstGeom prst="rect">
            <a:avLst/>
          </a:prstGeom>
          <a:noFill/>
        </p:spPr>
        <p:txBody>
          <a:bodyPr wrap="none" rtlCol="0">
            <a:spAutoFit/>
          </a:bodyPr>
          <a:lstStyle/>
          <a:p>
            <a:r>
              <a:rPr lang="en-US" sz="1000" b="1" u="sng" dirty="0" smtClean="0"/>
              <a:t>Here element ID is auto added by </a:t>
            </a:r>
            <a:r>
              <a:rPr lang="en-US" sz="1000" b="1" u="sng" dirty="0" err="1" smtClean="0"/>
              <a:t>Pamcrash</a:t>
            </a:r>
            <a:r>
              <a:rPr lang="en-US" sz="1000" b="1" u="sng" dirty="0" smtClean="0"/>
              <a:t> –Not to enter by user</a:t>
            </a:r>
            <a:endParaRPr lang="en-IN" sz="1000" b="1" u="sng" dirty="0"/>
          </a:p>
        </p:txBody>
      </p:sp>
      <p:sp>
        <p:nvSpPr>
          <p:cNvPr id="37" name="TextBox 36"/>
          <p:cNvSpPr txBox="1"/>
          <p:nvPr/>
        </p:nvSpPr>
        <p:spPr>
          <a:xfrm>
            <a:off x="527413" y="9651279"/>
            <a:ext cx="2464136" cy="246221"/>
          </a:xfrm>
          <a:prstGeom prst="rect">
            <a:avLst/>
          </a:prstGeom>
          <a:noFill/>
        </p:spPr>
        <p:txBody>
          <a:bodyPr wrap="none" rtlCol="0">
            <a:spAutoFit/>
          </a:bodyPr>
          <a:lstStyle/>
          <a:p>
            <a:r>
              <a:rPr lang="en-US" sz="1000" b="1" u="sng" dirty="0" smtClean="0"/>
              <a:t>Output Example for Hyper view - LSDYNA</a:t>
            </a:r>
            <a:endParaRPr lang="en-IN" sz="1000" b="1" u="sng" dirty="0"/>
          </a:p>
        </p:txBody>
      </p:sp>
      <p:sp>
        <p:nvSpPr>
          <p:cNvPr id="38" name="TextBox 37"/>
          <p:cNvSpPr txBox="1"/>
          <p:nvPr/>
        </p:nvSpPr>
        <p:spPr>
          <a:xfrm>
            <a:off x="538525" y="11049716"/>
            <a:ext cx="2417650" cy="246221"/>
          </a:xfrm>
          <a:prstGeom prst="rect">
            <a:avLst/>
          </a:prstGeom>
          <a:noFill/>
        </p:spPr>
        <p:txBody>
          <a:bodyPr wrap="none" rtlCol="0">
            <a:spAutoFit/>
          </a:bodyPr>
          <a:lstStyle/>
          <a:p>
            <a:r>
              <a:rPr lang="en-US" sz="1000" b="1" u="sng" dirty="0" smtClean="0"/>
              <a:t>Output Example for Hyper view - ABAQUS</a:t>
            </a:r>
            <a:endParaRPr lang="en-IN" sz="1000" b="1" u="sng" dirty="0"/>
          </a:p>
        </p:txBody>
      </p:sp>
      <p:sp>
        <p:nvSpPr>
          <p:cNvPr id="39" name="TextBox 38"/>
          <p:cNvSpPr txBox="1"/>
          <p:nvPr/>
        </p:nvSpPr>
        <p:spPr>
          <a:xfrm>
            <a:off x="4717703" y="5996552"/>
            <a:ext cx="1276311" cy="246221"/>
          </a:xfrm>
          <a:prstGeom prst="rect">
            <a:avLst/>
          </a:prstGeom>
          <a:noFill/>
        </p:spPr>
        <p:txBody>
          <a:bodyPr wrap="none" rtlCol="0">
            <a:spAutoFit/>
          </a:bodyPr>
          <a:lstStyle/>
          <a:p>
            <a:r>
              <a:rPr lang="en-US" sz="1000" b="1" u="sng" dirty="0" smtClean="0"/>
              <a:t>SPECIFYING FAILURE</a:t>
            </a:r>
            <a:endParaRPr lang="en-IN" sz="1000" b="1" u="sng" dirty="0"/>
          </a:p>
        </p:txBody>
      </p:sp>
      <p:sp>
        <p:nvSpPr>
          <p:cNvPr id="30" name="TextBox 29"/>
          <p:cNvSpPr txBox="1"/>
          <p:nvPr/>
        </p:nvSpPr>
        <p:spPr>
          <a:xfrm>
            <a:off x="6825903" y="1899482"/>
            <a:ext cx="596638"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AXIAL FORCE</a:t>
            </a:r>
            <a:endParaRPr lang="en-IN" sz="600" b="1" dirty="0"/>
          </a:p>
        </p:txBody>
      </p:sp>
      <p:sp>
        <p:nvSpPr>
          <p:cNvPr id="40" name="TextBox 39"/>
          <p:cNvSpPr txBox="1"/>
          <p:nvPr/>
        </p:nvSpPr>
        <p:spPr>
          <a:xfrm>
            <a:off x="6866048" y="2581223"/>
            <a:ext cx="620683"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SHEAR FORCE</a:t>
            </a:r>
            <a:endParaRPr lang="en-IN" sz="600" b="1" dirty="0"/>
          </a:p>
        </p:txBody>
      </p:sp>
    </p:spTree>
    <p:extLst>
      <p:ext uri="{BB962C8B-B14F-4D97-AF65-F5344CB8AC3E}">
        <p14:creationId xmlns:p14="http://schemas.microsoft.com/office/powerpoint/2010/main" val="30039874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015663"/>
          </a:xfrm>
          <a:prstGeom prst="rect">
            <a:avLst/>
          </a:prstGeom>
          <a:noFill/>
          <a:ln w="3175">
            <a:noFill/>
          </a:ln>
        </p:spPr>
        <p:txBody>
          <a:bodyPr wrap="square" rtlCol="0">
            <a:spAutoFit/>
          </a:bodyPr>
          <a:lstStyle/>
          <a:p>
            <a:r>
              <a:rPr lang="en-IN" sz="1200" b="1" dirty="0" smtClean="0"/>
              <a:t>1.7.22 Heat Stake Force Plot .</a:t>
            </a:r>
          </a:p>
          <a:p>
            <a:r>
              <a:rPr lang="en-IN" sz="1200" dirty="0" smtClean="0"/>
              <a:t>The Retainer force  Plot Page Records the Axial force and Shear force values from the result data for components of relative motion present in the model. There are few naming rules defined for connector parts to achieve this.</a:t>
            </a:r>
            <a:endParaRPr lang="en-IN" sz="1200" dirty="0"/>
          </a:p>
        </p:txBody>
      </p:sp>
      <p:sp>
        <p:nvSpPr>
          <p:cNvPr id="12" name="TextBox 11"/>
          <p:cNvSpPr txBox="1"/>
          <p:nvPr/>
        </p:nvSpPr>
        <p:spPr>
          <a:xfrm>
            <a:off x="553468" y="3584609"/>
            <a:ext cx="8631807" cy="1384995"/>
          </a:xfrm>
          <a:prstGeom prst="rect">
            <a:avLst/>
          </a:prstGeom>
          <a:noFill/>
          <a:ln w="3175">
            <a:noFill/>
          </a:ln>
        </p:spPr>
        <p:txBody>
          <a:bodyPr wrap="square" rtlCol="0">
            <a:spAutoFit/>
          </a:bodyPr>
          <a:lstStyle/>
          <a:p>
            <a:r>
              <a:rPr lang="en-IN" sz="1200" b="1" dirty="0" smtClean="0"/>
              <a:t>1.7.23 Selection of required connectors for Heat Stake force Plot .</a:t>
            </a:r>
          </a:p>
          <a:p>
            <a:r>
              <a:rPr lang="en-IN" sz="1200" dirty="0" smtClean="0"/>
              <a:t>Different types of connectors are to have specific strings in their component names. The user has the freedom to use strings of their choice to differentiate different connector groups , Such sets are useful to group connectors specific to two parts or an area.</a:t>
            </a:r>
            <a:endParaRPr lang="en-US" sz="1200" dirty="0"/>
          </a:p>
          <a:p>
            <a:r>
              <a:rPr lang="en-US" sz="1200" dirty="0" smtClean="0"/>
              <a:t>User need not enter full names of such a group, Only a unique portion is required. For example XXHT_AREA4</a:t>
            </a:r>
            <a:endParaRPr lang="en-IN" sz="1200" dirty="0" smtClean="0"/>
          </a:p>
          <a:p>
            <a:endParaRPr lang="en-IN" sz="1200" dirty="0" smtClean="0"/>
          </a:p>
          <a:p>
            <a:endParaRPr lang="en-IN" sz="1200" dirty="0"/>
          </a:p>
          <a:p>
            <a:endParaRPr lang="en-IN" sz="1200" dirty="0"/>
          </a:p>
        </p:txBody>
      </p:sp>
      <p:sp>
        <p:nvSpPr>
          <p:cNvPr id="23" name="TextBox 22"/>
          <p:cNvSpPr txBox="1"/>
          <p:nvPr/>
        </p:nvSpPr>
        <p:spPr>
          <a:xfrm>
            <a:off x="5384000" y="2341850"/>
            <a:ext cx="77296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BREAKING STRAIN</a:t>
            </a:r>
            <a:endParaRPr lang="en-IN" sz="600" b="1" dirty="0"/>
          </a:p>
        </p:txBody>
      </p:sp>
      <p:pic>
        <p:nvPicPr>
          <p:cNvPr id="4" name="Picture 3"/>
          <p:cNvPicPr>
            <a:picLocks noChangeAspect="1"/>
          </p:cNvPicPr>
          <p:nvPr/>
        </p:nvPicPr>
        <p:blipFill>
          <a:blip r:embed="rId2"/>
          <a:stretch>
            <a:fillRect/>
          </a:stretch>
        </p:blipFill>
        <p:spPr>
          <a:xfrm>
            <a:off x="636080" y="4471752"/>
            <a:ext cx="3041992" cy="3709413"/>
          </a:xfrm>
          <a:prstGeom prst="rect">
            <a:avLst/>
          </a:prstGeom>
        </p:spPr>
      </p:pic>
      <p:sp>
        <p:nvSpPr>
          <p:cNvPr id="10" name="Rectangle 9"/>
          <p:cNvSpPr/>
          <p:nvPr/>
        </p:nvSpPr>
        <p:spPr>
          <a:xfrm>
            <a:off x="4721647" y="7645374"/>
            <a:ext cx="2885726" cy="261610"/>
          </a:xfrm>
          <a:prstGeom prst="rect">
            <a:avLst/>
          </a:prstGeom>
        </p:spPr>
        <p:txBody>
          <a:bodyPr wrap="none">
            <a:spAutoFit/>
          </a:bodyPr>
          <a:lstStyle/>
          <a:p>
            <a:r>
              <a:rPr lang="en-IN" sz="1100" dirty="0"/>
              <a:t>XXDH,XXDH_AREA1,XXRET_AREA1_TO_AREA2,</a:t>
            </a:r>
          </a:p>
        </p:txBody>
      </p:sp>
      <p:pic>
        <p:nvPicPr>
          <p:cNvPr id="11" name="Picture 10"/>
          <p:cNvPicPr>
            <a:picLocks noChangeAspect="1"/>
          </p:cNvPicPr>
          <p:nvPr/>
        </p:nvPicPr>
        <p:blipFill>
          <a:blip r:embed="rId3"/>
          <a:stretch>
            <a:fillRect/>
          </a:stretch>
        </p:blipFill>
        <p:spPr>
          <a:xfrm>
            <a:off x="4800601" y="4711431"/>
            <a:ext cx="3674659" cy="1179871"/>
          </a:xfrm>
          <a:prstGeom prst="rect">
            <a:avLst/>
          </a:prstGeom>
        </p:spPr>
      </p:pic>
      <p:pic>
        <p:nvPicPr>
          <p:cNvPr id="14" name="Picture 13"/>
          <p:cNvPicPr>
            <a:picLocks noChangeAspect="1"/>
          </p:cNvPicPr>
          <p:nvPr/>
        </p:nvPicPr>
        <p:blipFill>
          <a:blip r:embed="rId4"/>
          <a:stretch>
            <a:fillRect/>
          </a:stretch>
        </p:blipFill>
        <p:spPr>
          <a:xfrm>
            <a:off x="636081" y="8656989"/>
            <a:ext cx="4621720" cy="810301"/>
          </a:xfrm>
          <a:prstGeom prst="rect">
            <a:avLst/>
          </a:prstGeom>
        </p:spPr>
      </p:pic>
      <p:pic>
        <p:nvPicPr>
          <p:cNvPr id="16" name="Picture 15"/>
          <p:cNvPicPr>
            <a:picLocks noChangeAspect="1"/>
          </p:cNvPicPr>
          <p:nvPr/>
        </p:nvPicPr>
        <p:blipFill>
          <a:blip r:embed="rId5"/>
          <a:stretch>
            <a:fillRect/>
          </a:stretch>
        </p:blipFill>
        <p:spPr>
          <a:xfrm>
            <a:off x="623888" y="9923159"/>
            <a:ext cx="4633913" cy="916909"/>
          </a:xfrm>
          <a:prstGeom prst="rect">
            <a:avLst/>
          </a:prstGeom>
        </p:spPr>
      </p:pic>
      <p:pic>
        <p:nvPicPr>
          <p:cNvPr id="17" name="Picture 16"/>
          <p:cNvPicPr>
            <a:picLocks noChangeAspect="1"/>
          </p:cNvPicPr>
          <p:nvPr/>
        </p:nvPicPr>
        <p:blipFill>
          <a:blip r:embed="rId6"/>
          <a:stretch>
            <a:fillRect/>
          </a:stretch>
        </p:blipFill>
        <p:spPr>
          <a:xfrm>
            <a:off x="636080" y="11343054"/>
            <a:ext cx="4621721" cy="935600"/>
          </a:xfrm>
          <a:prstGeom prst="rect">
            <a:avLst/>
          </a:prstGeom>
        </p:spPr>
      </p:pic>
      <p:sp>
        <p:nvSpPr>
          <p:cNvPr id="33" name="Rectangle 32"/>
          <p:cNvSpPr/>
          <p:nvPr/>
        </p:nvSpPr>
        <p:spPr>
          <a:xfrm>
            <a:off x="5257801" y="11909322"/>
            <a:ext cx="3725823" cy="369332"/>
          </a:xfrm>
          <a:prstGeom prst="rect">
            <a:avLst/>
          </a:prstGeom>
        </p:spPr>
        <p:txBody>
          <a:bodyPr wrap="square">
            <a:spAutoFit/>
          </a:bodyPr>
          <a:lstStyle/>
          <a:p>
            <a:r>
              <a:rPr lang="en-US" sz="900" dirty="0"/>
              <a:t>*OUTPUT, HISTORY, TIME INTERVAL = 0.0</a:t>
            </a:r>
          </a:p>
          <a:p>
            <a:r>
              <a:rPr lang="en-US" sz="900" dirty="0"/>
              <a:t>*ELEMENT OUTPUT, ELSET = CONNECTOR_OP, VARIABLE = </a:t>
            </a:r>
            <a:r>
              <a:rPr lang="en-US" sz="900" dirty="0" smtClean="0"/>
              <a:t>XX</a:t>
            </a:r>
            <a:endParaRPr lang="en-IN" sz="900" dirty="0"/>
          </a:p>
        </p:txBody>
      </p:sp>
      <p:sp>
        <p:nvSpPr>
          <p:cNvPr id="34" name="Rectangle 33"/>
          <p:cNvSpPr/>
          <p:nvPr/>
        </p:nvSpPr>
        <p:spPr>
          <a:xfrm>
            <a:off x="5384000" y="8844571"/>
            <a:ext cx="4800600" cy="646331"/>
          </a:xfrm>
          <a:prstGeom prst="rect">
            <a:avLst/>
          </a:prstGeom>
        </p:spPr>
        <p:txBody>
          <a:bodyPr>
            <a:spAutoFit/>
          </a:bodyPr>
          <a:lstStyle/>
          <a:p>
            <a:r>
              <a:rPr lang="en-IN" sz="900" dirty="0"/>
              <a:t>THELE /        </a:t>
            </a:r>
            <a:r>
              <a:rPr lang="en-IN" sz="900" dirty="0" smtClean="0"/>
              <a:t>0</a:t>
            </a:r>
          </a:p>
          <a:p>
            <a:r>
              <a:rPr lang="en-IN" sz="900" dirty="0" smtClean="0"/>
              <a:t>NAME SWRP_TVKL_Pos1_RAHMEN_an_INSERT-15mmPP_XXHT_AREA21</a:t>
            </a:r>
          </a:p>
          <a:p>
            <a:r>
              <a:rPr lang="en-IN" sz="900" dirty="0" smtClean="0"/>
              <a:t>ELE    </a:t>
            </a:r>
            <a:r>
              <a:rPr lang="en-IN" sz="900" dirty="0"/>
              <a:t>50080929 50080964 </a:t>
            </a:r>
            <a:r>
              <a:rPr lang="en-IN" sz="900" dirty="0" smtClean="0"/>
              <a:t>50080995</a:t>
            </a:r>
          </a:p>
          <a:p>
            <a:r>
              <a:rPr lang="en-IN" sz="900" dirty="0" smtClean="0"/>
              <a:t> </a:t>
            </a:r>
            <a:r>
              <a:rPr lang="en-IN" sz="900" dirty="0"/>
              <a:t>END</a:t>
            </a:r>
          </a:p>
        </p:txBody>
      </p:sp>
      <p:sp>
        <p:nvSpPr>
          <p:cNvPr id="35" name="Rectangle 34"/>
          <p:cNvSpPr/>
          <p:nvPr/>
        </p:nvSpPr>
        <p:spPr>
          <a:xfrm>
            <a:off x="5349175" y="10193737"/>
            <a:ext cx="4800600" cy="646331"/>
          </a:xfrm>
          <a:prstGeom prst="rect">
            <a:avLst/>
          </a:prstGeom>
        </p:spPr>
        <p:txBody>
          <a:bodyPr>
            <a:spAutoFit/>
          </a:bodyPr>
          <a:lstStyle/>
          <a:p>
            <a:r>
              <a:rPr lang="en-US" sz="900" dirty="0"/>
              <a:t>*</a:t>
            </a:r>
            <a:r>
              <a:rPr lang="en-US" sz="900" dirty="0" smtClean="0"/>
              <a:t>DATABASE_HISTORY_BEAM</a:t>
            </a:r>
          </a:p>
          <a:p>
            <a:r>
              <a:rPr lang="en-US" sz="900" dirty="0" smtClean="0"/>
              <a:t>$</a:t>
            </a:r>
            <a:r>
              <a:rPr lang="en-US" sz="900" dirty="0"/>
              <a:t>HMNAME </a:t>
            </a:r>
            <a:r>
              <a:rPr lang="en-US" sz="900" dirty="0" smtClean="0"/>
              <a:t>OUTPUTBLOCKS		1Screws  </a:t>
            </a:r>
          </a:p>
          <a:p>
            <a:r>
              <a:rPr lang="en-US" sz="900" dirty="0" smtClean="0"/>
              <a:t>$       </a:t>
            </a:r>
            <a:r>
              <a:rPr lang="en-US" sz="900" dirty="0"/>
              <a:t>ID        ID        ID        ID        ID        ID        ID        ID    </a:t>
            </a:r>
            <a:endParaRPr lang="en-US" sz="900" dirty="0" smtClean="0"/>
          </a:p>
          <a:p>
            <a:r>
              <a:rPr lang="en-US" sz="900" dirty="0" smtClean="0"/>
              <a:t>246740    </a:t>
            </a:r>
            <a:r>
              <a:rPr lang="en-US" sz="900" dirty="0"/>
              <a:t>246372    246376    246379    246382    246385    246429    246462</a:t>
            </a:r>
            <a:endParaRPr lang="en-IN" sz="900" dirty="0"/>
          </a:p>
        </p:txBody>
      </p:sp>
      <p:pic>
        <p:nvPicPr>
          <p:cNvPr id="36" name="Picture 35"/>
          <p:cNvPicPr>
            <a:picLocks noChangeAspect="1"/>
          </p:cNvPicPr>
          <p:nvPr/>
        </p:nvPicPr>
        <p:blipFill>
          <a:blip r:embed="rId7"/>
          <a:stretch>
            <a:fillRect/>
          </a:stretch>
        </p:blipFill>
        <p:spPr>
          <a:xfrm>
            <a:off x="4800601" y="783268"/>
            <a:ext cx="4384674" cy="2426852"/>
          </a:xfrm>
          <a:prstGeom prst="rect">
            <a:avLst/>
          </a:prstGeom>
        </p:spPr>
      </p:pic>
      <p:sp>
        <p:nvSpPr>
          <p:cNvPr id="2" name="Rectangle 1"/>
          <p:cNvSpPr/>
          <p:nvPr/>
        </p:nvSpPr>
        <p:spPr>
          <a:xfrm>
            <a:off x="4720412" y="6211042"/>
            <a:ext cx="4800600" cy="1200329"/>
          </a:xfrm>
          <a:prstGeom prst="rect">
            <a:avLst/>
          </a:prstGeom>
        </p:spPr>
        <p:txBody>
          <a:bodyPr>
            <a:spAutoFit/>
          </a:bodyPr>
          <a:lstStyle/>
          <a:p>
            <a:r>
              <a:rPr lang="en-US" sz="900" dirty="0" smtClean="0"/>
              <a:t>If a connector fails at 20N in axial and 15N in shear ,please add </a:t>
            </a:r>
            <a:r>
              <a:rPr lang="en-IN" sz="900" i="1" dirty="0">
                <a:solidFill>
                  <a:srgbClr val="0070C0"/>
                </a:solidFill>
              </a:rPr>
              <a:t>_</a:t>
            </a:r>
            <a:r>
              <a:rPr lang="en-IN" sz="900" i="1" dirty="0" smtClean="0">
                <a:solidFill>
                  <a:srgbClr val="0070C0"/>
                </a:solidFill>
              </a:rPr>
              <a:t>AXFVAL_20_SHFVAL_15</a:t>
            </a:r>
          </a:p>
          <a:p>
            <a:r>
              <a:rPr lang="en-US" sz="900" dirty="0" smtClean="0"/>
              <a:t>To the component name of the connector.</a:t>
            </a:r>
          </a:p>
          <a:p>
            <a:r>
              <a:rPr lang="en-US" sz="900" dirty="0" smtClean="0"/>
              <a:t>The units are always in N, Automation will convert it to your system of choice.</a:t>
            </a:r>
          </a:p>
          <a:p>
            <a:endParaRPr lang="en-US" sz="900" dirty="0" smtClean="0"/>
          </a:p>
          <a:p>
            <a:r>
              <a:rPr lang="en-US" sz="900" dirty="0" smtClean="0"/>
              <a:t>Here is an example.</a:t>
            </a:r>
            <a:endParaRPr lang="en-US" sz="900" dirty="0"/>
          </a:p>
          <a:p>
            <a:r>
              <a:rPr lang="en-IN" sz="900" dirty="0"/>
              <a:t>CONNECTOR_WELD_CARRIER_INSERT_TOP_ROLL_XXHT_AREA4_AXFVAL_20_SHFVAL_15</a:t>
            </a:r>
          </a:p>
          <a:p>
            <a:endParaRPr lang="en-IN" sz="900" dirty="0"/>
          </a:p>
          <a:p>
            <a:endParaRPr lang="en-IN" sz="900" dirty="0"/>
          </a:p>
        </p:txBody>
      </p:sp>
      <p:pic>
        <p:nvPicPr>
          <p:cNvPr id="3" name="Picture 2"/>
          <p:cNvPicPr>
            <a:picLocks noChangeAspect="1"/>
          </p:cNvPicPr>
          <p:nvPr/>
        </p:nvPicPr>
        <p:blipFill>
          <a:blip r:embed="rId8"/>
          <a:stretch>
            <a:fillRect/>
          </a:stretch>
        </p:blipFill>
        <p:spPr>
          <a:xfrm>
            <a:off x="636080" y="2518735"/>
            <a:ext cx="2431548" cy="63778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5941308"/>
              </p:ext>
            </p:extLst>
          </p:nvPr>
        </p:nvGraphicFramePr>
        <p:xfrm>
          <a:off x="623888" y="1880547"/>
          <a:ext cx="2443740" cy="571500"/>
        </p:xfrm>
        <a:graphic>
          <a:graphicData uri="http://schemas.openxmlformats.org/drawingml/2006/table">
            <a:tbl>
              <a:tblPr>
                <a:tableStyleId>{5C22544A-7EE6-4342-B048-85BDC9FD1C3A}</a:tableStyleId>
              </a:tblPr>
              <a:tblGrid>
                <a:gridCol w="1221870">
                  <a:extLst>
                    <a:ext uri="{9D8B030D-6E8A-4147-A177-3AD203B41FA5}">
                      <a16:colId xmlns:a16="http://schemas.microsoft.com/office/drawing/2014/main" val="1426179178"/>
                    </a:ext>
                  </a:extLst>
                </a:gridCol>
                <a:gridCol w="1221870">
                  <a:extLst>
                    <a:ext uri="{9D8B030D-6E8A-4147-A177-3AD203B41FA5}">
                      <a16:colId xmlns:a16="http://schemas.microsoft.com/office/drawing/2014/main" val="398624034"/>
                    </a:ext>
                  </a:extLst>
                </a:gridCol>
              </a:tblGrid>
              <a:tr h="190500">
                <a:tc>
                  <a:txBody>
                    <a:bodyPr/>
                    <a:lstStyle/>
                    <a:p>
                      <a:pPr algn="l" fontAlgn="b"/>
                      <a:r>
                        <a:rPr lang="en-IN" sz="900" u="none" strike="noStrike">
                          <a:effectLst/>
                        </a:rPr>
                        <a:t>RETAINER</a:t>
                      </a:r>
                      <a:endParaRPr lang="en-IN"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900" u="none" strike="noStrike" dirty="0" smtClean="0">
                          <a:effectLst/>
                        </a:rPr>
                        <a:t>_XXRET_</a:t>
                      </a:r>
                      <a:endParaRPr lang="en-IN"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5168606"/>
                  </a:ext>
                </a:extLst>
              </a:tr>
              <a:tr h="190500">
                <a:tc>
                  <a:txBody>
                    <a:bodyPr/>
                    <a:lstStyle/>
                    <a:p>
                      <a:pPr algn="l" fontAlgn="b"/>
                      <a:r>
                        <a:rPr lang="en-IN" sz="900" u="none" strike="noStrike">
                          <a:effectLst/>
                        </a:rPr>
                        <a:t>SCREW</a:t>
                      </a:r>
                      <a:endParaRPr lang="en-IN"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900" u="none" strike="noStrike" dirty="0" smtClean="0">
                          <a:effectLst/>
                        </a:rPr>
                        <a:t>_XXSCR_</a:t>
                      </a:r>
                      <a:endParaRPr lang="en-IN"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577976"/>
                  </a:ext>
                </a:extLst>
              </a:tr>
              <a:tr h="190500">
                <a:tc>
                  <a:txBody>
                    <a:bodyPr/>
                    <a:lstStyle/>
                    <a:p>
                      <a:pPr algn="l" fontAlgn="b"/>
                      <a:r>
                        <a:rPr lang="en-IN" sz="900" u="none" strike="noStrike">
                          <a:effectLst/>
                        </a:rPr>
                        <a:t>HEAT STAKE</a:t>
                      </a:r>
                      <a:endParaRPr lang="en-IN"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900" u="none" strike="noStrike" dirty="0" smtClean="0">
                          <a:effectLst/>
                        </a:rPr>
                        <a:t>_XXHT_</a:t>
                      </a:r>
                      <a:endParaRPr lang="en-IN"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8563317"/>
                  </a:ext>
                </a:extLst>
              </a:tr>
            </a:tbl>
          </a:graphicData>
        </a:graphic>
      </p:graphicFrame>
      <p:sp>
        <p:nvSpPr>
          <p:cNvPr id="24" name="Rectangle 23"/>
          <p:cNvSpPr/>
          <p:nvPr/>
        </p:nvSpPr>
        <p:spPr>
          <a:xfrm>
            <a:off x="712765" y="6905007"/>
            <a:ext cx="2876595" cy="170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p:cNvCxnSpPr>
            <a:endCxn id="6" idx="1"/>
          </p:cNvCxnSpPr>
          <p:nvPr/>
        </p:nvCxnSpPr>
        <p:spPr>
          <a:xfrm>
            <a:off x="3589360" y="6985448"/>
            <a:ext cx="1126912" cy="588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16272" y="7451012"/>
            <a:ext cx="3033203" cy="246221"/>
          </a:xfrm>
          <a:prstGeom prst="rect">
            <a:avLst/>
          </a:prstGeom>
          <a:noFill/>
        </p:spPr>
        <p:txBody>
          <a:bodyPr wrap="none" rtlCol="0">
            <a:spAutoFit/>
          </a:bodyPr>
          <a:lstStyle/>
          <a:p>
            <a:r>
              <a:rPr lang="en-US" sz="1000" dirty="0" smtClean="0"/>
              <a:t>Text area to enter additional specific connector groups</a:t>
            </a:r>
            <a:endParaRPr lang="en-IN" sz="1000" dirty="0"/>
          </a:p>
        </p:txBody>
      </p:sp>
      <p:sp>
        <p:nvSpPr>
          <p:cNvPr id="7" name="TextBox 6"/>
          <p:cNvSpPr txBox="1"/>
          <p:nvPr/>
        </p:nvSpPr>
        <p:spPr>
          <a:xfrm>
            <a:off x="4717703" y="4469453"/>
            <a:ext cx="2148345" cy="246221"/>
          </a:xfrm>
          <a:prstGeom prst="rect">
            <a:avLst/>
          </a:prstGeom>
          <a:noFill/>
        </p:spPr>
        <p:txBody>
          <a:bodyPr wrap="none" rtlCol="0">
            <a:spAutoFit/>
          </a:bodyPr>
          <a:lstStyle/>
          <a:p>
            <a:r>
              <a:rPr lang="en-US" sz="1000" b="1" u="sng" dirty="0" smtClean="0"/>
              <a:t>EXAMPLE FOR CONNECTOR NAMING</a:t>
            </a:r>
            <a:endParaRPr lang="en-IN" sz="1000" b="1" u="sng" dirty="0"/>
          </a:p>
        </p:txBody>
      </p:sp>
      <p:sp>
        <p:nvSpPr>
          <p:cNvPr id="31" name="TextBox 30"/>
          <p:cNvSpPr txBox="1"/>
          <p:nvPr/>
        </p:nvSpPr>
        <p:spPr>
          <a:xfrm>
            <a:off x="537355" y="8364747"/>
            <a:ext cx="2574744" cy="246221"/>
          </a:xfrm>
          <a:prstGeom prst="rect">
            <a:avLst/>
          </a:prstGeom>
          <a:noFill/>
        </p:spPr>
        <p:txBody>
          <a:bodyPr wrap="none" rtlCol="0">
            <a:spAutoFit/>
          </a:bodyPr>
          <a:lstStyle/>
          <a:p>
            <a:r>
              <a:rPr lang="en-US" sz="1000" b="1" u="sng" dirty="0" smtClean="0"/>
              <a:t>Output Example for Hyper view - PAMCRASH</a:t>
            </a:r>
            <a:endParaRPr lang="en-IN" sz="1000" b="1" u="sng" dirty="0"/>
          </a:p>
        </p:txBody>
      </p:sp>
      <p:sp>
        <p:nvSpPr>
          <p:cNvPr id="32" name="TextBox 31"/>
          <p:cNvSpPr txBox="1"/>
          <p:nvPr/>
        </p:nvSpPr>
        <p:spPr>
          <a:xfrm>
            <a:off x="5376789" y="8656989"/>
            <a:ext cx="3671198" cy="246221"/>
          </a:xfrm>
          <a:prstGeom prst="rect">
            <a:avLst/>
          </a:prstGeom>
          <a:noFill/>
        </p:spPr>
        <p:txBody>
          <a:bodyPr wrap="none" rtlCol="0">
            <a:spAutoFit/>
          </a:bodyPr>
          <a:lstStyle/>
          <a:p>
            <a:r>
              <a:rPr lang="en-US" sz="1000" b="1" u="sng" dirty="0" smtClean="0"/>
              <a:t>Here element ID is auto added by </a:t>
            </a:r>
            <a:r>
              <a:rPr lang="en-US" sz="1000" b="1" u="sng" dirty="0" err="1" smtClean="0"/>
              <a:t>Pamcrash</a:t>
            </a:r>
            <a:r>
              <a:rPr lang="en-US" sz="1000" b="1" u="sng" dirty="0" smtClean="0"/>
              <a:t> –Not to enter by user</a:t>
            </a:r>
            <a:endParaRPr lang="en-IN" sz="1000" b="1" u="sng" dirty="0"/>
          </a:p>
        </p:txBody>
      </p:sp>
      <p:sp>
        <p:nvSpPr>
          <p:cNvPr id="37" name="TextBox 36"/>
          <p:cNvSpPr txBox="1"/>
          <p:nvPr/>
        </p:nvSpPr>
        <p:spPr>
          <a:xfrm>
            <a:off x="527413" y="9651279"/>
            <a:ext cx="2464136" cy="246221"/>
          </a:xfrm>
          <a:prstGeom prst="rect">
            <a:avLst/>
          </a:prstGeom>
          <a:noFill/>
        </p:spPr>
        <p:txBody>
          <a:bodyPr wrap="none" rtlCol="0">
            <a:spAutoFit/>
          </a:bodyPr>
          <a:lstStyle/>
          <a:p>
            <a:r>
              <a:rPr lang="en-US" sz="1000" b="1" u="sng" dirty="0" smtClean="0"/>
              <a:t>Output Example for Hyper view - LSDYNA</a:t>
            </a:r>
            <a:endParaRPr lang="en-IN" sz="1000" b="1" u="sng" dirty="0"/>
          </a:p>
        </p:txBody>
      </p:sp>
      <p:sp>
        <p:nvSpPr>
          <p:cNvPr id="38" name="TextBox 37"/>
          <p:cNvSpPr txBox="1"/>
          <p:nvPr/>
        </p:nvSpPr>
        <p:spPr>
          <a:xfrm>
            <a:off x="538525" y="11049716"/>
            <a:ext cx="2417650" cy="246221"/>
          </a:xfrm>
          <a:prstGeom prst="rect">
            <a:avLst/>
          </a:prstGeom>
          <a:noFill/>
        </p:spPr>
        <p:txBody>
          <a:bodyPr wrap="none" rtlCol="0">
            <a:spAutoFit/>
          </a:bodyPr>
          <a:lstStyle/>
          <a:p>
            <a:r>
              <a:rPr lang="en-US" sz="1000" b="1" u="sng" dirty="0" smtClean="0"/>
              <a:t>Output Example for Hyper view - ABAQUS</a:t>
            </a:r>
            <a:endParaRPr lang="en-IN" sz="1000" b="1" u="sng" dirty="0"/>
          </a:p>
        </p:txBody>
      </p:sp>
      <p:sp>
        <p:nvSpPr>
          <p:cNvPr id="39" name="TextBox 38"/>
          <p:cNvSpPr txBox="1"/>
          <p:nvPr/>
        </p:nvSpPr>
        <p:spPr>
          <a:xfrm>
            <a:off x="4717703" y="5996552"/>
            <a:ext cx="1276311" cy="246221"/>
          </a:xfrm>
          <a:prstGeom prst="rect">
            <a:avLst/>
          </a:prstGeom>
          <a:noFill/>
        </p:spPr>
        <p:txBody>
          <a:bodyPr wrap="none" rtlCol="0">
            <a:spAutoFit/>
          </a:bodyPr>
          <a:lstStyle/>
          <a:p>
            <a:r>
              <a:rPr lang="en-US" sz="1000" b="1" u="sng" dirty="0" smtClean="0"/>
              <a:t>SPECIFYING FAILURE</a:t>
            </a:r>
            <a:endParaRPr lang="en-IN" sz="1000" b="1" u="sng" dirty="0"/>
          </a:p>
        </p:txBody>
      </p:sp>
      <p:sp>
        <p:nvSpPr>
          <p:cNvPr id="30" name="TextBox 29"/>
          <p:cNvSpPr txBox="1"/>
          <p:nvPr/>
        </p:nvSpPr>
        <p:spPr>
          <a:xfrm>
            <a:off x="6825903" y="1899482"/>
            <a:ext cx="596638"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AXIAL FORCE</a:t>
            </a:r>
            <a:endParaRPr lang="en-IN" sz="600" b="1" dirty="0"/>
          </a:p>
        </p:txBody>
      </p:sp>
      <p:sp>
        <p:nvSpPr>
          <p:cNvPr id="40" name="TextBox 39"/>
          <p:cNvSpPr txBox="1"/>
          <p:nvPr/>
        </p:nvSpPr>
        <p:spPr>
          <a:xfrm>
            <a:off x="6866048" y="2581223"/>
            <a:ext cx="620683"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SHEAR FORCE</a:t>
            </a:r>
            <a:endParaRPr lang="en-IN" sz="600" b="1" dirty="0"/>
          </a:p>
        </p:txBody>
      </p:sp>
    </p:spTree>
    <p:extLst>
      <p:ext uri="{BB962C8B-B14F-4D97-AF65-F5344CB8AC3E}">
        <p14:creationId xmlns:p14="http://schemas.microsoft.com/office/powerpoint/2010/main" val="3164067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11474" y="3678335"/>
            <a:ext cx="4393540" cy="5348089"/>
          </a:xfrm>
          <a:prstGeom prst="rect">
            <a:avLst/>
          </a:prstGeom>
          <a:ln w="19050">
            <a:solidFill>
              <a:schemeClr val="tx1"/>
            </a:solidFill>
          </a:ln>
        </p:spPr>
      </p:pic>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4852040" y="4858404"/>
            <a:ext cx="2257377" cy="177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569660"/>
          </a:xfrm>
          <a:prstGeom prst="rect">
            <a:avLst/>
          </a:prstGeom>
          <a:noFill/>
          <a:ln w="3175">
            <a:noFill/>
          </a:ln>
        </p:spPr>
        <p:txBody>
          <a:bodyPr wrap="square" rtlCol="0">
            <a:spAutoFit/>
          </a:bodyPr>
          <a:lstStyle/>
          <a:p>
            <a:r>
              <a:rPr lang="en-IN" sz="1200" b="1" dirty="0" smtClean="0"/>
              <a:t>1.7.24 Local Impact Master Page.</a:t>
            </a:r>
          </a:p>
          <a:p>
            <a:r>
              <a:rPr lang="en-IN" sz="1200" dirty="0" smtClean="0"/>
              <a:t>The Local impact page can report an impact area of interest. An example is example speaker grill. An ISO plastic strain plot and Plastic strain plot are generated for the component ID provided.</a:t>
            </a:r>
          </a:p>
          <a:p>
            <a:endParaRPr lang="en-IN" sz="1200" dirty="0" smtClean="0"/>
          </a:p>
          <a:p>
            <a:endParaRPr lang="en-IN" sz="1200" dirty="0"/>
          </a:p>
          <a:p>
            <a:endParaRPr lang="en-IN" sz="1200" dirty="0"/>
          </a:p>
        </p:txBody>
      </p:sp>
      <p:sp>
        <p:nvSpPr>
          <p:cNvPr id="31" name="TextBox 30"/>
          <p:cNvSpPr txBox="1"/>
          <p:nvPr/>
        </p:nvSpPr>
        <p:spPr>
          <a:xfrm>
            <a:off x="553467" y="3678335"/>
            <a:ext cx="4122287" cy="2308324"/>
          </a:xfrm>
          <a:prstGeom prst="rect">
            <a:avLst/>
          </a:prstGeom>
          <a:noFill/>
          <a:ln w="3175">
            <a:noFill/>
          </a:ln>
        </p:spPr>
        <p:txBody>
          <a:bodyPr wrap="square" rtlCol="0">
            <a:spAutoFit/>
          </a:bodyPr>
          <a:lstStyle/>
          <a:p>
            <a:r>
              <a:rPr lang="en-IN" sz="1200" b="1" dirty="0" smtClean="0"/>
              <a:t>1.7.25 Local Impact page Input.</a:t>
            </a:r>
          </a:p>
          <a:p>
            <a:r>
              <a:rPr lang="en-IN" sz="1200" dirty="0" smtClean="0"/>
              <a:t>Choose the local Impact page format. It is mandatory to Fill the  Local Impact Name . The input file which needs local impact among the list followed by comma and the component ID needs to be filled in .</a:t>
            </a:r>
          </a:p>
          <a:p>
            <a:r>
              <a:rPr lang="en-IN" sz="1200" dirty="0" smtClean="0"/>
              <a:t>Component name as per input files is valid.</a:t>
            </a:r>
          </a:p>
          <a:p>
            <a:r>
              <a:rPr lang="en-IN" sz="1200" dirty="0" smtClean="0"/>
              <a:t>Examples are given below for supported solvers.</a:t>
            </a:r>
          </a:p>
          <a:p>
            <a:r>
              <a:rPr lang="en-IN" sz="1200" dirty="0" smtClean="0"/>
              <a:t>Only the input file and component specified will be considered for the plot generation. Currently multiple files cannot be specified.</a:t>
            </a:r>
          </a:p>
          <a:p>
            <a:endParaRPr lang="en-IN" sz="1200" dirty="0" smtClean="0"/>
          </a:p>
          <a:p>
            <a:endParaRPr lang="en-IN" sz="1200" dirty="0"/>
          </a:p>
        </p:txBody>
      </p:sp>
      <p:sp>
        <p:nvSpPr>
          <p:cNvPr id="38" name="TextBox 37"/>
          <p:cNvSpPr txBox="1"/>
          <p:nvPr/>
        </p:nvSpPr>
        <p:spPr>
          <a:xfrm>
            <a:off x="623888" y="9815150"/>
            <a:ext cx="4122287" cy="2308324"/>
          </a:xfrm>
          <a:prstGeom prst="rect">
            <a:avLst/>
          </a:prstGeom>
          <a:noFill/>
          <a:ln w="3175">
            <a:noFill/>
          </a:ln>
        </p:spPr>
        <p:txBody>
          <a:bodyPr wrap="square" rtlCol="0">
            <a:spAutoFit/>
          </a:bodyPr>
          <a:lstStyle/>
          <a:p>
            <a:r>
              <a:rPr lang="en-IN" sz="1200" b="1" dirty="0" smtClean="0"/>
              <a:t>1.7.26 Local Impact  page - Dependencies</a:t>
            </a:r>
          </a:p>
          <a:p>
            <a:r>
              <a:rPr lang="en-IN" sz="1200" dirty="0" smtClean="0"/>
              <a:t>Local impact page is currently not tested for Pamcrash.</a:t>
            </a:r>
          </a:p>
          <a:p>
            <a:r>
              <a:rPr lang="en-IN" sz="1200" dirty="0" smtClean="0"/>
              <a:t>There is a requirement of proper input file loading for generation of local impact page. If the input file is not loaded properly to hyper view due to improper include structure or due to parameters present in the input files , Local impact page will not be generated.  </a:t>
            </a:r>
          </a:p>
          <a:p>
            <a:r>
              <a:rPr lang="en-IN" sz="1200" dirty="0" smtClean="0"/>
              <a:t>Please let the methodology team in advance – When there is a requirement of local impact plot generation for PamCrash solver.</a:t>
            </a:r>
          </a:p>
          <a:p>
            <a:endParaRPr lang="en-IN" sz="1200" dirty="0"/>
          </a:p>
          <a:p>
            <a:endParaRPr lang="en-IN" sz="1200" dirty="0"/>
          </a:p>
        </p:txBody>
      </p:sp>
      <p:sp>
        <p:nvSpPr>
          <p:cNvPr id="40" name="Rectangle 39"/>
          <p:cNvSpPr/>
          <p:nvPr/>
        </p:nvSpPr>
        <p:spPr>
          <a:xfrm>
            <a:off x="5457825" y="8221580"/>
            <a:ext cx="876300" cy="2175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5677031" y="6340026"/>
            <a:ext cx="590419" cy="1773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5336233" y="2629425"/>
            <a:ext cx="681597"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DISPLACEMENT</a:t>
            </a:r>
            <a:endParaRPr lang="en-IN" sz="600" b="1" dirty="0"/>
          </a:p>
        </p:txBody>
      </p:sp>
      <p:sp>
        <p:nvSpPr>
          <p:cNvPr id="19" name="TextBox 18"/>
          <p:cNvSpPr txBox="1"/>
          <p:nvPr/>
        </p:nvSpPr>
        <p:spPr>
          <a:xfrm>
            <a:off x="6917637" y="2629425"/>
            <a:ext cx="460382"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SECTION</a:t>
            </a:r>
            <a:endParaRPr lang="en-IN" sz="600" b="1" dirty="0"/>
          </a:p>
        </p:txBody>
      </p:sp>
      <p:cxnSp>
        <p:nvCxnSpPr>
          <p:cNvPr id="5" name="Straight Arrow Connector 4"/>
          <p:cNvCxnSpPr/>
          <p:nvPr/>
        </p:nvCxnSpPr>
        <p:spPr>
          <a:xfrm flipH="1">
            <a:off x="6017830" y="5036372"/>
            <a:ext cx="1" cy="130365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017830" y="6545263"/>
            <a:ext cx="0" cy="16763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53467" y="6861531"/>
            <a:ext cx="4800600" cy="707886"/>
          </a:xfrm>
          <a:prstGeom prst="rect">
            <a:avLst/>
          </a:prstGeom>
        </p:spPr>
        <p:txBody>
          <a:bodyPr>
            <a:spAutoFit/>
          </a:bodyPr>
          <a:lstStyle/>
          <a:p>
            <a:r>
              <a:rPr lang="en-IN" sz="1000" b="1" dirty="0" smtClean="0"/>
              <a:t>LSDYNA</a:t>
            </a:r>
            <a:r>
              <a:rPr lang="en-IN" sz="1000" dirty="0" smtClean="0"/>
              <a:t>- REN_HHN_DT_ABS_RL1_LH_RT_FDT_BS100_100N_F_3,35</a:t>
            </a:r>
            <a:endParaRPr lang="en-IN" sz="1000" dirty="0"/>
          </a:p>
          <a:p>
            <a:r>
              <a:rPr lang="en-IN" sz="1000" b="1" dirty="0" smtClean="0"/>
              <a:t>Abaqus</a:t>
            </a:r>
            <a:r>
              <a:rPr lang="en-IN" sz="1000" dirty="0" smtClean="0"/>
              <a:t> -REN_4EVER_HT_ABS_RL1_LH_RT_CPU_SR_150N_F_1.odb,10000292</a:t>
            </a:r>
          </a:p>
          <a:p>
            <a:r>
              <a:rPr lang="en-IN" sz="1000" b="1" dirty="0" smtClean="0"/>
              <a:t>Pamcrash</a:t>
            </a:r>
            <a:r>
              <a:rPr lang="en-IN" sz="1000" dirty="0" smtClean="0"/>
              <a:t> - REN_4EVER_HT_ABS_RL1_LH_RT_CPU_SR_150N_F_1.erfh5,101</a:t>
            </a:r>
            <a:endParaRPr lang="en-IN" sz="1000" dirty="0"/>
          </a:p>
          <a:p>
            <a:endParaRPr lang="en-IN" sz="1000" dirty="0"/>
          </a:p>
        </p:txBody>
      </p:sp>
      <p:pic>
        <p:nvPicPr>
          <p:cNvPr id="6" name="Picture 5"/>
          <p:cNvPicPr>
            <a:picLocks noChangeAspect="1"/>
          </p:cNvPicPr>
          <p:nvPr/>
        </p:nvPicPr>
        <p:blipFill>
          <a:blip r:embed="rId3"/>
          <a:stretch>
            <a:fillRect/>
          </a:stretch>
        </p:blipFill>
        <p:spPr>
          <a:xfrm>
            <a:off x="4791077" y="9815151"/>
            <a:ext cx="4413938" cy="2490070"/>
          </a:xfrm>
          <a:prstGeom prst="rect">
            <a:avLst/>
          </a:prstGeom>
        </p:spPr>
      </p:pic>
      <p:pic>
        <p:nvPicPr>
          <p:cNvPr id="23" name="Picture 22"/>
          <p:cNvPicPr>
            <a:picLocks noChangeAspect="1"/>
          </p:cNvPicPr>
          <p:nvPr/>
        </p:nvPicPr>
        <p:blipFill>
          <a:blip r:embed="rId3"/>
          <a:stretch>
            <a:fillRect/>
          </a:stretch>
        </p:blipFill>
        <p:spPr>
          <a:xfrm>
            <a:off x="4800456" y="793902"/>
            <a:ext cx="4384819" cy="2473643"/>
          </a:xfrm>
          <a:prstGeom prst="rect">
            <a:avLst/>
          </a:prstGeom>
        </p:spPr>
      </p:pic>
      <p:sp>
        <p:nvSpPr>
          <p:cNvPr id="24" name="TextBox 23"/>
          <p:cNvSpPr txBox="1"/>
          <p:nvPr/>
        </p:nvSpPr>
        <p:spPr>
          <a:xfrm>
            <a:off x="5290546" y="2704942"/>
            <a:ext cx="77296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BREAKING STRAIN</a:t>
            </a:r>
            <a:endParaRPr lang="en-IN" sz="600" b="1" dirty="0"/>
          </a:p>
        </p:txBody>
      </p:sp>
      <p:sp>
        <p:nvSpPr>
          <p:cNvPr id="25" name="TextBox 24"/>
          <p:cNvSpPr txBox="1"/>
          <p:nvPr/>
        </p:nvSpPr>
        <p:spPr>
          <a:xfrm>
            <a:off x="6761343" y="2704942"/>
            <a:ext cx="77296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BREAKING STRAIN</a:t>
            </a:r>
            <a:endParaRPr lang="en-IN" sz="600" b="1" dirty="0"/>
          </a:p>
        </p:txBody>
      </p:sp>
      <p:sp>
        <p:nvSpPr>
          <p:cNvPr id="20" name="Rectangle 19"/>
          <p:cNvSpPr/>
          <p:nvPr/>
        </p:nvSpPr>
        <p:spPr>
          <a:xfrm>
            <a:off x="5579680" y="11994063"/>
            <a:ext cx="876300" cy="2175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p:cNvCxnSpPr/>
          <p:nvPr/>
        </p:nvCxnSpPr>
        <p:spPr>
          <a:xfrm flipH="1" flipV="1">
            <a:off x="4990011" y="10851583"/>
            <a:ext cx="589669" cy="114248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275909" y="12123474"/>
            <a:ext cx="130377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58736" y="11891298"/>
            <a:ext cx="3017173" cy="400110"/>
          </a:xfrm>
          <a:prstGeom prst="rect">
            <a:avLst/>
          </a:prstGeom>
          <a:noFill/>
        </p:spPr>
        <p:txBody>
          <a:bodyPr wrap="none" rtlCol="0">
            <a:spAutoFit/>
          </a:bodyPr>
          <a:lstStyle/>
          <a:p>
            <a:pPr algn="r"/>
            <a:r>
              <a:rPr lang="en-IN" sz="1000" i="1" dirty="0" smtClean="0"/>
              <a:t>Value specified at #spot 2 will be printed in CAE report</a:t>
            </a:r>
          </a:p>
          <a:p>
            <a:pPr algn="r"/>
            <a:r>
              <a:rPr lang="en-IN" sz="1000" i="1" dirty="0" smtClean="0"/>
              <a:t>As Breaking strain </a:t>
            </a:r>
            <a:endParaRPr lang="en-IN" sz="1000" i="1" dirty="0"/>
          </a:p>
        </p:txBody>
      </p:sp>
    </p:spTree>
    <p:extLst>
      <p:ext uri="{BB962C8B-B14F-4D97-AF65-F5344CB8AC3E}">
        <p14:creationId xmlns:p14="http://schemas.microsoft.com/office/powerpoint/2010/main" val="2977149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802767" y="784225"/>
            <a:ext cx="4392360" cy="2472781"/>
          </a:xfrm>
          <a:prstGeom prst="rect">
            <a:avLst/>
          </a:prstGeom>
        </p:spPr>
      </p:pic>
      <p:pic>
        <p:nvPicPr>
          <p:cNvPr id="3" name="Picture 2"/>
          <p:cNvPicPr>
            <a:picLocks noChangeAspect="1"/>
          </p:cNvPicPr>
          <p:nvPr/>
        </p:nvPicPr>
        <p:blipFill>
          <a:blip r:embed="rId3"/>
          <a:stretch>
            <a:fillRect/>
          </a:stretch>
        </p:blipFill>
        <p:spPr>
          <a:xfrm>
            <a:off x="4802766" y="3710627"/>
            <a:ext cx="4402249" cy="5323195"/>
          </a:xfrm>
          <a:prstGeom prst="rect">
            <a:avLst/>
          </a:prstGeom>
        </p:spPr>
      </p:pic>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4889141" y="5201740"/>
            <a:ext cx="2257377" cy="177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569660"/>
          </a:xfrm>
          <a:prstGeom prst="rect">
            <a:avLst/>
          </a:prstGeom>
          <a:noFill/>
          <a:ln w="3175">
            <a:noFill/>
          </a:ln>
        </p:spPr>
        <p:txBody>
          <a:bodyPr wrap="square" rtlCol="0">
            <a:spAutoFit/>
          </a:bodyPr>
          <a:lstStyle/>
          <a:p>
            <a:r>
              <a:rPr lang="en-IN" sz="1200" b="1" dirty="0" smtClean="0"/>
              <a:t>1.7.27 Sun Exposure Master  Page.</a:t>
            </a:r>
          </a:p>
          <a:p>
            <a:r>
              <a:rPr lang="en-IN" sz="1200" dirty="0" smtClean="0"/>
              <a:t>The Sun exposure master page generates two windows ,Both of which are Displacement magnitude animations. First window records loading load step and second window records unloading step.</a:t>
            </a:r>
          </a:p>
          <a:p>
            <a:endParaRPr lang="en-IN" sz="1200" dirty="0" smtClean="0"/>
          </a:p>
          <a:p>
            <a:endParaRPr lang="en-IN" sz="1200" dirty="0"/>
          </a:p>
          <a:p>
            <a:endParaRPr lang="en-IN" sz="1200" dirty="0"/>
          </a:p>
        </p:txBody>
      </p:sp>
      <p:sp>
        <p:nvSpPr>
          <p:cNvPr id="31" name="TextBox 30"/>
          <p:cNvSpPr txBox="1"/>
          <p:nvPr/>
        </p:nvSpPr>
        <p:spPr>
          <a:xfrm>
            <a:off x="553467" y="3678335"/>
            <a:ext cx="4122287" cy="1200329"/>
          </a:xfrm>
          <a:prstGeom prst="rect">
            <a:avLst/>
          </a:prstGeom>
          <a:noFill/>
          <a:ln w="3175">
            <a:noFill/>
          </a:ln>
        </p:spPr>
        <p:txBody>
          <a:bodyPr wrap="square" rtlCol="0">
            <a:spAutoFit/>
          </a:bodyPr>
          <a:lstStyle/>
          <a:p>
            <a:r>
              <a:rPr lang="en-IN" sz="1200" b="1" dirty="0" smtClean="0"/>
              <a:t>1.7.28 Sun Exposure Input.</a:t>
            </a:r>
          </a:p>
          <a:p>
            <a:r>
              <a:rPr lang="en-IN" sz="1200" dirty="0" smtClean="0"/>
              <a:t>Choose the Sun exposure master ,Sun exposure assembly and Sun exposure parts selection boxes .</a:t>
            </a:r>
          </a:p>
          <a:p>
            <a:r>
              <a:rPr lang="en-IN" sz="1200" dirty="0" smtClean="0"/>
              <a:t>The other inputs required are work order number and report folder input.</a:t>
            </a:r>
          </a:p>
          <a:p>
            <a:endParaRPr lang="en-IN" sz="1200" dirty="0"/>
          </a:p>
        </p:txBody>
      </p:sp>
      <p:sp>
        <p:nvSpPr>
          <p:cNvPr id="38" name="TextBox 37"/>
          <p:cNvSpPr txBox="1"/>
          <p:nvPr/>
        </p:nvSpPr>
        <p:spPr>
          <a:xfrm>
            <a:off x="623888" y="9815150"/>
            <a:ext cx="4122287" cy="1384995"/>
          </a:xfrm>
          <a:prstGeom prst="rect">
            <a:avLst/>
          </a:prstGeom>
          <a:noFill/>
          <a:ln w="3175">
            <a:noFill/>
          </a:ln>
        </p:spPr>
        <p:txBody>
          <a:bodyPr wrap="square" rtlCol="0">
            <a:spAutoFit/>
          </a:bodyPr>
          <a:lstStyle/>
          <a:p>
            <a:r>
              <a:rPr lang="en-IN" sz="1200" b="1" dirty="0" smtClean="0"/>
              <a:t>1.7.30 Sun Exposure - Dependencies</a:t>
            </a:r>
          </a:p>
          <a:p>
            <a:r>
              <a:rPr lang="en-IN" sz="1200" dirty="0" smtClean="0"/>
              <a:t>Sun Exposure is supported for Abaqus Solver only.</a:t>
            </a:r>
          </a:p>
          <a:p>
            <a:r>
              <a:rPr lang="en-IN" sz="1200" dirty="0" smtClean="0"/>
              <a:t>Master Node id and Tool element numbering is irrelevant for sun exposure page.</a:t>
            </a:r>
          </a:p>
          <a:p>
            <a:endParaRPr lang="en-IN" sz="1200" dirty="0" smtClean="0"/>
          </a:p>
          <a:p>
            <a:endParaRPr lang="en-IN" sz="1200" dirty="0"/>
          </a:p>
          <a:p>
            <a:endParaRPr lang="en-IN" sz="1200" dirty="0"/>
          </a:p>
        </p:txBody>
      </p:sp>
      <p:sp>
        <p:nvSpPr>
          <p:cNvPr id="41" name="Rectangle 40"/>
          <p:cNvSpPr/>
          <p:nvPr/>
        </p:nvSpPr>
        <p:spPr>
          <a:xfrm>
            <a:off x="5702512" y="6548683"/>
            <a:ext cx="2274539" cy="1640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5290546" y="2704942"/>
            <a:ext cx="1023037"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LOADING- DISPLACEMENT</a:t>
            </a:r>
            <a:endParaRPr lang="en-IN" sz="600" b="1" dirty="0"/>
          </a:p>
        </p:txBody>
      </p:sp>
      <p:pic>
        <p:nvPicPr>
          <p:cNvPr id="4" name="Picture 3"/>
          <p:cNvPicPr>
            <a:picLocks noChangeAspect="1"/>
          </p:cNvPicPr>
          <p:nvPr/>
        </p:nvPicPr>
        <p:blipFill>
          <a:blip r:embed="rId4"/>
          <a:stretch>
            <a:fillRect/>
          </a:stretch>
        </p:blipFill>
        <p:spPr>
          <a:xfrm>
            <a:off x="623888" y="6655805"/>
            <a:ext cx="3934462" cy="2378017"/>
          </a:xfrm>
          <a:prstGeom prst="rect">
            <a:avLst/>
          </a:prstGeom>
        </p:spPr>
      </p:pic>
      <p:sp>
        <p:nvSpPr>
          <p:cNvPr id="26" name="TextBox 25"/>
          <p:cNvSpPr txBox="1"/>
          <p:nvPr/>
        </p:nvSpPr>
        <p:spPr>
          <a:xfrm>
            <a:off x="553467" y="5543786"/>
            <a:ext cx="4122287" cy="1015663"/>
          </a:xfrm>
          <a:prstGeom prst="rect">
            <a:avLst/>
          </a:prstGeom>
          <a:noFill/>
          <a:ln w="3175">
            <a:noFill/>
          </a:ln>
        </p:spPr>
        <p:txBody>
          <a:bodyPr wrap="square" rtlCol="0">
            <a:spAutoFit/>
          </a:bodyPr>
          <a:lstStyle/>
          <a:p>
            <a:r>
              <a:rPr lang="en-IN" sz="1200" b="1" dirty="0" smtClean="0"/>
              <a:t>1.7.29 Sun Exposure Summary Table.</a:t>
            </a:r>
          </a:p>
          <a:p>
            <a:r>
              <a:rPr lang="en-IN" sz="1200" dirty="0" smtClean="0"/>
              <a:t>Summary of Sun Exposure is generated on the folder containing result files. Summary table records displacement outputs of </a:t>
            </a:r>
          </a:p>
          <a:p>
            <a:r>
              <a:rPr lang="en-IN" sz="1200" dirty="0" smtClean="0"/>
              <a:t>Assembly , and Part files chosen.</a:t>
            </a:r>
          </a:p>
          <a:p>
            <a:endParaRPr lang="en-IN" sz="1200" dirty="0"/>
          </a:p>
        </p:txBody>
      </p:sp>
      <p:sp>
        <p:nvSpPr>
          <p:cNvPr id="27" name="TextBox 26"/>
          <p:cNvSpPr txBox="1"/>
          <p:nvPr/>
        </p:nvSpPr>
        <p:spPr>
          <a:xfrm>
            <a:off x="6572104" y="2704942"/>
            <a:ext cx="1124026"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UNLOADING- DISPLACEMENT</a:t>
            </a:r>
            <a:endParaRPr lang="en-IN" sz="600" b="1" dirty="0"/>
          </a:p>
        </p:txBody>
      </p:sp>
      <p:pic>
        <p:nvPicPr>
          <p:cNvPr id="28" name="Picture 27"/>
          <p:cNvPicPr>
            <a:picLocks noChangeAspect="1"/>
          </p:cNvPicPr>
          <p:nvPr/>
        </p:nvPicPr>
        <p:blipFill>
          <a:blip r:embed="rId2"/>
          <a:stretch>
            <a:fillRect/>
          </a:stretch>
        </p:blipFill>
        <p:spPr>
          <a:xfrm>
            <a:off x="4802766" y="9815150"/>
            <a:ext cx="4392360" cy="2472781"/>
          </a:xfrm>
          <a:prstGeom prst="rect">
            <a:avLst/>
          </a:prstGeom>
        </p:spPr>
      </p:pic>
      <p:sp>
        <p:nvSpPr>
          <p:cNvPr id="30" name="Rectangle 29"/>
          <p:cNvSpPr/>
          <p:nvPr/>
        </p:nvSpPr>
        <p:spPr>
          <a:xfrm>
            <a:off x="5584945" y="12013311"/>
            <a:ext cx="2357270" cy="1873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Arrow Connector 31"/>
          <p:cNvCxnSpPr/>
          <p:nvPr/>
        </p:nvCxnSpPr>
        <p:spPr>
          <a:xfrm flipH="1">
            <a:off x="4275909" y="12123474"/>
            <a:ext cx="130377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223744" y="11891298"/>
            <a:ext cx="2052165" cy="246221"/>
          </a:xfrm>
          <a:prstGeom prst="rect">
            <a:avLst/>
          </a:prstGeom>
          <a:noFill/>
        </p:spPr>
        <p:txBody>
          <a:bodyPr wrap="none" rtlCol="0">
            <a:spAutoFit/>
          </a:bodyPr>
          <a:lstStyle/>
          <a:p>
            <a:pPr algn="r"/>
            <a:r>
              <a:rPr lang="en-IN" sz="1000" i="1" dirty="0" smtClean="0"/>
              <a:t>Type of displacement is printed here</a:t>
            </a:r>
            <a:endParaRPr lang="en-IN" sz="1000" i="1" dirty="0"/>
          </a:p>
        </p:txBody>
      </p:sp>
    </p:spTree>
    <p:extLst>
      <p:ext uri="{BB962C8B-B14F-4D97-AF65-F5344CB8AC3E}">
        <p14:creationId xmlns:p14="http://schemas.microsoft.com/office/powerpoint/2010/main" val="26572411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4889141" y="5201740"/>
            <a:ext cx="2257377" cy="177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2123658"/>
          </a:xfrm>
          <a:prstGeom prst="rect">
            <a:avLst/>
          </a:prstGeom>
          <a:noFill/>
          <a:ln w="3175">
            <a:noFill/>
          </a:ln>
        </p:spPr>
        <p:txBody>
          <a:bodyPr wrap="square" rtlCol="0">
            <a:spAutoFit/>
          </a:bodyPr>
          <a:lstStyle/>
          <a:p>
            <a:r>
              <a:rPr lang="en-IN" sz="1200" b="1" dirty="0" smtClean="0"/>
              <a:t>1.7.32 Sun Exposure Assembly  Page.</a:t>
            </a:r>
          </a:p>
          <a:p>
            <a:r>
              <a:rPr lang="en-IN" sz="1200" dirty="0" smtClean="0"/>
              <a:t>The Sun exposure Assembly  page generates 4 Pages. Displacement Magnitude followed by Displacements in Global X,Y and Z for the complete assembly . </a:t>
            </a:r>
          </a:p>
          <a:p>
            <a:r>
              <a:rPr lang="en-IN" sz="1200" dirty="0" smtClean="0"/>
              <a:t>The application will Hide components with the following strings present in component names ( Caps or small caps).</a:t>
            </a:r>
          </a:p>
          <a:p>
            <a:r>
              <a:rPr lang="en-IN" sz="1200" dirty="0" smtClean="0"/>
              <a:t>BIW, FAKE,SEAL,NULL,SHEET,PATCH.</a:t>
            </a:r>
          </a:p>
          <a:p>
            <a:endParaRPr lang="en-IN" sz="1200" dirty="0"/>
          </a:p>
          <a:p>
            <a:r>
              <a:rPr lang="en-IN" sz="1200" dirty="0" smtClean="0"/>
              <a:t>Currently the Automatic displacement summary is printed for LH side only.</a:t>
            </a:r>
            <a:endParaRPr lang="en-IN" sz="1200" dirty="0"/>
          </a:p>
          <a:p>
            <a:endParaRPr lang="en-IN" sz="1200" dirty="0"/>
          </a:p>
        </p:txBody>
      </p:sp>
      <p:sp>
        <p:nvSpPr>
          <p:cNvPr id="31" name="TextBox 30"/>
          <p:cNvSpPr txBox="1"/>
          <p:nvPr/>
        </p:nvSpPr>
        <p:spPr>
          <a:xfrm>
            <a:off x="553467" y="3678335"/>
            <a:ext cx="4122287" cy="1384995"/>
          </a:xfrm>
          <a:prstGeom prst="rect">
            <a:avLst/>
          </a:prstGeom>
          <a:noFill/>
          <a:ln w="3175">
            <a:noFill/>
          </a:ln>
        </p:spPr>
        <p:txBody>
          <a:bodyPr wrap="square" rtlCol="0">
            <a:spAutoFit/>
          </a:bodyPr>
          <a:lstStyle/>
          <a:p>
            <a:r>
              <a:rPr lang="en-IN" sz="1200" b="1" dirty="0" smtClean="0"/>
              <a:t>1.7.32 Sun Exposure Parts Page.</a:t>
            </a:r>
          </a:p>
          <a:p>
            <a:r>
              <a:rPr lang="en-IN" sz="1200" dirty="0" smtClean="0"/>
              <a:t>If Sunexposure Parts are chosen four pages each will be generated for every parts selected by the mechanism given below. </a:t>
            </a:r>
          </a:p>
          <a:p>
            <a:r>
              <a:rPr lang="en-IN" sz="1200" dirty="0" smtClean="0"/>
              <a:t>The Pages are displacement magnitude , X, Y and Z plots.</a:t>
            </a:r>
          </a:p>
          <a:p>
            <a:r>
              <a:rPr lang="en-IN" sz="1200" dirty="0" smtClean="0"/>
              <a:t>Left side window records the loading values and right side window records the unloading values.</a:t>
            </a:r>
            <a:endParaRPr lang="en-IN" sz="1200" dirty="0"/>
          </a:p>
        </p:txBody>
      </p:sp>
      <p:sp>
        <p:nvSpPr>
          <p:cNvPr id="16" name="TextBox 15"/>
          <p:cNvSpPr txBox="1"/>
          <p:nvPr/>
        </p:nvSpPr>
        <p:spPr>
          <a:xfrm>
            <a:off x="5336233" y="2629425"/>
            <a:ext cx="681597"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DISPLACEMENT</a:t>
            </a:r>
            <a:endParaRPr lang="en-IN" sz="600" b="1" dirty="0"/>
          </a:p>
        </p:txBody>
      </p:sp>
      <p:sp>
        <p:nvSpPr>
          <p:cNvPr id="19" name="TextBox 18"/>
          <p:cNvSpPr txBox="1"/>
          <p:nvPr/>
        </p:nvSpPr>
        <p:spPr>
          <a:xfrm>
            <a:off x="6917637" y="2629425"/>
            <a:ext cx="460382"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SECTION</a:t>
            </a:r>
            <a:endParaRPr lang="en-IN" sz="600" b="1" dirty="0"/>
          </a:p>
        </p:txBody>
      </p:sp>
      <p:sp>
        <p:nvSpPr>
          <p:cNvPr id="24" name="TextBox 23"/>
          <p:cNvSpPr txBox="1"/>
          <p:nvPr/>
        </p:nvSpPr>
        <p:spPr>
          <a:xfrm>
            <a:off x="5290546" y="2704942"/>
            <a:ext cx="77296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BREAKING STRAIN</a:t>
            </a:r>
            <a:endParaRPr lang="en-IN" sz="600" b="1" dirty="0"/>
          </a:p>
        </p:txBody>
      </p:sp>
      <p:sp>
        <p:nvSpPr>
          <p:cNvPr id="25" name="TextBox 24"/>
          <p:cNvSpPr txBox="1"/>
          <p:nvPr/>
        </p:nvSpPr>
        <p:spPr>
          <a:xfrm>
            <a:off x="6761343" y="2704942"/>
            <a:ext cx="772969"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BREAKING STRAIN</a:t>
            </a:r>
            <a:endParaRPr lang="en-IN" sz="600" b="1" dirty="0"/>
          </a:p>
        </p:txBody>
      </p:sp>
      <p:pic>
        <p:nvPicPr>
          <p:cNvPr id="2" name="Picture 1"/>
          <p:cNvPicPr>
            <a:picLocks noChangeAspect="1"/>
          </p:cNvPicPr>
          <p:nvPr/>
        </p:nvPicPr>
        <p:blipFill>
          <a:blip r:embed="rId2"/>
          <a:stretch>
            <a:fillRect/>
          </a:stretch>
        </p:blipFill>
        <p:spPr>
          <a:xfrm>
            <a:off x="4800600" y="784225"/>
            <a:ext cx="4386955" cy="2464072"/>
          </a:xfrm>
          <a:prstGeom prst="rect">
            <a:avLst/>
          </a:prstGeom>
        </p:spPr>
      </p:pic>
      <p:pic>
        <p:nvPicPr>
          <p:cNvPr id="4" name="Picture 3"/>
          <p:cNvPicPr>
            <a:picLocks noChangeAspect="1"/>
          </p:cNvPicPr>
          <p:nvPr/>
        </p:nvPicPr>
        <p:blipFill>
          <a:blip r:embed="rId3"/>
          <a:stretch>
            <a:fillRect/>
          </a:stretch>
        </p:blipFill>
        <p:spPr>
          <a:xfrm>
            <a:off x="4800600" y="3678335"/>
            <a:ext cx="4384674" cy="2465813"/>
          </a:xfrm>
          <a:prstGeom prst="rect">
            <a:avLst/>
          </a:prstGeom>
        </p:spPr>
      </p:pic>
      <p:sp>
        <p:nvSpPr>
          <p:cNvPr id="20" name="TextBox 19"/>
          <p:cNvSpPr txBox="1"/>
          <p:nvPr/>
        </p:nvSpPr>
        <p:spPr>
          <a:xfrm>
            <a:off x="553468" y="6928319"/>
            <a:ext cx="8631807" cy="1938992"/>
          </a:xfrm>
          <a:prstGeom prst="rect">
            <a:avLst/>
          </a:prstGeom>
          <a:noFill/>
          <a:ln w="3175">
            <a:noFill/>
          </a:ln>
        </p:spPr>
        <p:txBody>
          <a:bodyPr wrap="square" rtlCol="0">
            <a:spAutoFit/>
          </a:bodyPr>
          <a:lstStyle/>
          <a:p>
            <a:r>
              <a:rPr lang="en-IN" sz="1200" b="1" dirty="0" smtClean="0"/>
              <a:t>1.7.33 Selection of required parts for Sun Exposure Page .</a:t>
            </a:r>
          </a:p>
          <a:p>
            <a:r>
              <a:rPr lang="en-IN" sz="1200" dirty="0" smtClean="0"/>
              <a:t>The Automation can identify each independent part in the assembly. Details of such parts are written in Data folder in directories named after output files. Users can open those folders and delete the csv files corresponding to parts which are not to be used for plot generation.</a:t>
            </a:r>
          </a:p>
          <a:p>
            <a:r>
              <a:rPr lang="en-IN" sz="1200" dirty="0" smtClean="0"/>
              <a:t>An example is given below. Here only first two files are retained, Rest of the files are deleted. This means Sun Exposure parts plots will be generated for these two parts only. Please ignore the thickness in the name, The components correspond to</a:t>
            </a:r>
          </a:p>
          <a:p>
            <a:r>
              <a:rPr lang="en-IN" sz="1200" dirty="0" smtClean="0"/>
              <a:t>Remaining part of name.</a:t>
            </a:r>
          </a:p>
          <a:p>
            <a:endParaRPr lang="en-IN" sz="1200" dirty="0" smtClean="0"/>
          </a:p>
          <a:p>
            <a:endParaRPr lang="en-IN" sz="1200" dirty="0"/>
          </a:p>
          <a:p>
            <a:endParaRPr lang="en-IN" sz="1200" dirty="0"/>
          </a:p>
        </p:txBody>
      </p:sp>
      <p:grpSp>
        <p:nvGrpSpPr>
          <p:cNvPr id="21" name="Group 20"/>
          <p:cNvGrpSpPr/>
          <p:nvPr/>
        </p:nvGrpSpPr>
        <p:grpSpPr>
          <a:xfrm>
            <a:off x="553468" y="8452595"/>
            <a:ext cx="8564492" cy="1469390"/>
            <a:chOff x="538089" y="6099877"/>
            <a:chExt cx="8564492" cy="1469390"/>
          </a:xfrm>
        </p:grpSpPr>
        <p:pic>
          <p:nvPicPr>
            <p:cNvPr id="26" name="Picture 25"/>
            <p:cNvPicPr>
              <a:picLocks noChangeAspect="1"/>
            </p:cNvPicPr>
            <p:nvPr/>
          </p:nvPicPr>
          <p:blipFill>
            <a:blip r:embed="rId4"/>
            <a:stretch>
              <a:fillRect/>
            </a:stretch>
          </p:blipFill>
          <p:spPr>
            <a:xfrm>
              <a:off x="538089" y="6099877"/>
              <a:ext cx="3086779" cy="1276542"/>
            </a:xfrm>
            <a:prstGeom prst="rect">
              <a:avLst/>
            </a:prstGeom>
          </p:spPr>
        </p:pic>
        <p:grpSp>
          <p:nvGrpSpPr>
            <p:cNvPr id="27" name="Group 26"/>
            <p:cNvGrpSpPr/>
            <p:nvPr/>
          </p:nvGrpSpPr>
          <p:grpSpPr>
            <a:xfrm>
              <a:off x="2797969" y="6099877"/>
              <a:ext cx="6304612" cy="1469390"/>
              <a:chOff x="2797969" y="6099877"/>
              <a:chExt cx="6304612" cy="1469390"/>
            </a:xfrm>
          </p:grpSpPr>
          <p:pic>
            <p:nvPicPr>
              <p:cNvPr id="28" name="Picture 27"/>
              <p:cNvPicPr>
                <a:picLocks noChangeAspect="1"/>
              </p:cNvPicPr>
              <p:nvPr/>
            </p:nvPicPr>
            <p:blipFill>
              <a:blip r:embed="rId5"/>
              <a:stretch>
                <a:fillRect/>
              </a:stretch>
            </p:blipFill>
            <p:spPr>
              <a:xfrm>
                <a:off x="3761332" y="6112266"/>
                <a:ext cx="2816450" cy="1390217"/>
              </a:xfrm>
              <a:prstGeom prst="rect">
                <a:avLst/>
              </a:prstGeom>
            </p:spPr>
          </p:pic>
          <p:cxnSp>
            <p:nvCxnSpPr>
              <p:cNvPr id="30" name="Straight Arrow Connector 29"/>
              <p:cNvCxnSpPr/>
              <p:nvPr/>
            </p:nvCxnSpPr>
            <p:spPr>
              <a:xfrm>
                <a:off x="2797969" y="6201697"/>
                <a:ext cx="98499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748108" y="6427104"/>
                <a:ext cx="2388335" cy="1142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Multiply 32"/>
              <p:cNvSpPr/>
              <p:nvPr/>
            </p:nvSpPr>
            <p:spPr>
              <a:xfrm>
                <a:off x="4107942" y="6374231"/>
                <a:ext cx="1135626" cy="1128252"/>
              </a:xfrm>
              <a:prstGeom prst="mathMultiply">
                <a:avLst>
                  <a:gd name="adj1" fmla="val 456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Arrow Connector 33"/>
              <p:cNvCxnSpPr/>
              <p:nvPr/>
            </p:nvCxnSpPr>
            <p:spPr>
              <a:xfrm>
                <a:off x="6149667" y="6927608"/>
                <a:ext cx="32666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714246" y="6099877"/>
                <a:ext cx="2388335" cy="1469390"/>
              </a:xfrm>
              <a:prstGeom prst="rect">
                <a:avLst/>
              </a:prstGeom>
              <a:solidFill>
                <a:schemeClr val="accent1">
                  <a:lumMod val="20000"/>
                  <a:lumOff val="80000"/>
                  <a:alpha val="2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6" name="TextBox 35"/>
          <p:cNvSpPr txBox="1"/>
          <p:nvPr/>
        </p:nvSpPr>
        <p:spPr>
          <a:xfrm>
            <a:off x="6688278" y="8452592"/>
            <a:ext cx="2471028" cy="1631216"/>
          </a:xfrm>
          <a:prstGeom prst="rect">
            <a:avLst/>
          </a:prstGeom>
          <a:noFill/>
        </p:spPr>
        <p:txBody>
          <a:bodyPr wrap="square" rtlCol="0">
            <a:spAutoFit/>
          </a:bodyPr>
          <a:lstStyle/>
          <a:p>
            <a:r>
              <a:rPr lang="en-IN" sz="1000" dirty="0" smtClean="0"/>
              <a:t>Delete the files that correspond To Part names that are not to be Included in the Partwise stress Plots.</a:t>
            </a:r>
          </a:p>
          <a:p>
            <a:endParaRPr lang="en-IN" sz="1000" dirty="0" smtClean="0"/>
          </a:p>
          <a:p>
            <a:r>
              <a:rPr lang="en-IN" sz="1000" dirty="0" smtClean="0"/>
              <a:t>In the example , Plots will be made For parts corresponding to first two Files.</a:t>
            </a:r>
          </a:p>
          <a:p>
            <a:endParaRPr lang="en-IN" sz="1000" dirty="0" smtClean="0"/>
          </a:p>
          <a:p>
            <a:r>
              <a:rPr lang="en-IN" sz="1000" dirty="0" smtClean="0"/>
              <a:t>Do this for other results files by selective</a:t>
            </a:r>
          </a:p>
          <a:p>
            <a:r>
              <a:rPr lang="en-IN" sz="1000" dirty="0" smtClean="0"/>
              <a:t>Deletion of files from respective folders</a:t>
            </a:r>
          </a:p>
          <a:p>
            <a:r>
              <a:rPr lang="en-IN" sz="1000" dirty="0" smtClean="0"/>
              <a:t> </a:t>
            </a:r>
            <a:endParaRPr lang="en-IN" sz="1000" dirty="0"/>
          </a:p>
        </p:txBody>
      </p:sp>
    </p:spTree>
    <p:extLst>
      <p:ext uri="{BB962C8B-B14F-4D97-AF65-F5344CB8AC3E}">
        <p14:creationId xmlns:p14="http://schemas.microsoft.com/office/powerpoint/2010/main" val="3320764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3340402" cy="330988"/>
          </a:xfrm>
          <a:prstGeom prst="rect">
            <a:avLst/>
          </a:prstGeom>
          <a:noFill/>
        </p:spPr>
        <p:txBody>
          <a:bodyPr wrap="none" rtlCol="0">
            <a:spAutoFit/>
          </a:bodyPr>
          <a:lstStyle/>
          <a:p>
            <a:r>
              <a:rPr lang="en-US" sz="1551" dirty="0" smtClean="0"/>
              <a:t>1.0.0		 Launching the Automation.</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p:cNvSpPr txBox="1"/>
          <p:nvPr/>
        </p:nvSpPr>
        <p:spPr>
          <a:xfrm>
            <a:off x="623888" y="716990"/>
            <a:ext cx="8646447" cy="1015663"/>
          </a:xfrm>
          <a:prstGeom prst="rect">
            <a:avLst/>
          </a:prstGeom>
          <a:noFill/>
        </p:spPr>
        <p:txBody>
          <a:bodyPr wrap="square" rtlCol="0">
            <a:spAutoFit/>
          </a:bodyPr>
          <a:lstStyle/>
          <a:p>
            <a:r>
              <a:rPr lang="en-IN" sz="1200" b="1" dirty="0" smtClean="0"/>
              <a:t>1.0.1 Launching the TBC file.</a:t>
            </a:r>
          </a:p>
          <a:p>
            <a:r>
              <a:rPr lang="en-IN" sz="1200" dirty="0" smtClean="0"/>
              <a:t>User can click the menu bar on file -&gt;Run-&gt;</a:t>
            </a:r>
            <a:r>
              <a:rPr lang="en-IN" sz="1200" dirty="0" err="1" smtClean="0"/>
              <a:t>Tcl</a:t>
            </a:r>
            <a:r>
              <a:rPr lang="en-IN" sz="1200" dirty="0" smtClean="0"/>
              <a:t>/</a:t>
            </a:r>
            <a:r>
              <a:rPr lang="en-IN" sz="1200" dirty="0" err="1" smtClean="0"/>
              <a:t>Tk</a:t>
            </a:r>
            <a:r>
              <a:rPr lang="en-IN" sz="1200" dirty="0" smtClean="0"/>
              <a:t> script . At this point an explorer window shall pop up. Please locate the tbc file at</a:t>
            </a:r>
          </a:p>
          <a:p>
            <a:r>
              <a:rPr lang="en-IN" sz="1200" dirty="0" smtClean="0"/>
              <a:t>The location you have placed it. The tbc file may be kept at any location. But please avoid network locations.</a:t>
            </a:r>
          </a:p>
          <a:p>
            <a:r>
              <a:rPr lang="en-IN" sz="1200" dirty="0" smtClean="0"/>
              <a:t>There are two options to launch the script. Option 1 and 2. With Option 2 , User can launch the automation directly from menu bar</a:t>
            </a:r>
          </a:p>
          <a:p>
            <a:r>
              <a:rPr lang="en-IN" sz="1200" dirty="0" smtClean="0"/>
              <a:t>On Option GA Reports ( Currently Option 2 is not activated).</a:t>
            </a:r>
            <a:endParaRPr lang="en-IN" sz="1200" dirty="0"/>
          </a:p>
        </p:txBody>
      </p:sp>
      <p:pic>
        <p:nvPicPr>
          <p:cNvPr id="12" name="Picture Placeholder 4" descr="Untitled - HyperWorks 202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45814" y="2292359"/>
            <a:ext cx="1873144" cy="2847884"/>
          </a:xfrm>
          <a:prstGeom prst="rect">
            <a:avLst/>
          </a:prstGeom>
        </p:spPr>
      </p:pic>
      <p:pic>
        <p:nvPicPr>
          <p:cNvPr id="13" name="Picture Placeholder 4" descr="Untitled - HyperWorks 202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477690" y="2442031"/>
            <a:ext cx="3553097" cy="572660"/>
          </a:xfrm>
          <a:prstGeom prst="rect">
            <a:avLst/>
          </a:prstGeom>
        </p:spPr>
      </p:pic>
      <p:pic>
        <p:nvPicPr>
          <p:cNvPr id="2" name="Picture 1"/>
          <p:cNvPicPr>
            <a:picLocks noChangeAspect="1"/>
          </p:cNvPicPr>
          <p:nvPr/>
        </p:nvPicPr>
        <p:blipFill>
          <a:blip r:embed="rId4"/>
          <a:stretch>
            <a:fillRect/>
          </a:stretch>
        </p:blipFill>
        <p:spPr>
          <a:xfrm>
            <a:off x="2708886" y="3850309"/>
            <a:ext cx="1983823" cy="276434"/>
          </a:xfrm>
          <a:prstGeom prst="rect">
            <a:avLst/>
          </a:prstGeom>
        </p:spPr>
      </p:pic>
      <p:cxnSp>
        <p:nvCxnSpPr>
          <p:cNvPr id="4" name="Straight Arrow Connector 3"/>
          <p:cNvCxnSpPr/>
          <p:nvPr/>
        </p:nvCxnSpPr>
        <p:spPr>
          <a:xfrm>
            <a:off x="2383833" y="3988526"/>
            <a:ext cx="3570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197867" y="1999291"/>
            <a:ext cx="728982" cy="276999"/>
          </a:xfrm>
          <a:prstGeom prst="rect">
            <a:avLst/>
          </a:prstGeom>
          <a:noFill/>
        </p:spPr>
        <p:txBody>
          <a:bodyPr wrap="none" rtlCol="0">
            <a:spAutoFit/>
          </a:bodyPr>
          <a:lstStyle/>
          <a:p>
            <a:r>
              <a:rPr lang="en-IN" sz="1200" u="sng" dirty="0" smtClean="0"/>
              <a:t>Option 1</a:t>
            </a:r>
            <a:endParaRPr lang="en-IN" sz="1200" u="sng" dirty="0"/>
          </a:p>
        </p:txBody>
      </p:sp>
      <p:sp>
        <p:nvSpPr>
          <p:cNvPr id="15" name="TextBox 14"/>
          <p:cNvSpPr txBox="1"/>
          <p:nvPr/>
        </p:nvSpPr>
        <p:spPr>
          <a:xfrm>
            <a:off x="6786373" y="2020539"/>
            <a:ext cx="728982" cy="276999"/>
          </a:xfrm>
          <a:prstGeom prst="rect">
            <a:avLst/>
          </a:prstGeom>
          <a:noFill/>
        </p:spPr>
        <p:txBody>
          <a:bodyPr wrap="none" rtlCol="0">
            <a:spAutoFit/>
          </a:bodyPr>
          <a:lstStyle/>
          <a:p>
            <a:r>
              <a:rPr lang="en-IN" sz="1200" u="sng" dirty="0" smtClean="0"/>
              <a:t>Option 2</a:t>
            </a:r>
            <a:endParaRPr lang="en-IN" sz="1200" u="sng" dirty="0"/>
          </a:p>
        </p:txBody>
      </p:sp>
      <p:sp>
        <p:nvSpPr>
          <p:cNvPr id="7" name="Rectangle 6"/>
          <p:cNvSpPr/>
          <p:nvPr/>
        </p:nvSpPr>
        <p:spPr>
          <a:xfrm>
            <a:off x="623888" y="1955772"/>
            <a:ext cx="4068821" cy="3339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116454" y="1955772"/>
            <a:ext cx="4068821" cy="3339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538828" y="5608877"/>
            <a:ext cx="8646447" cy="646331"/>
          </a:xfrm>
          <a:prstGeom prst="rect">
            <a:avLst/>
          </a:prstGeom>
          <a:noFill/>
        </p:spPr>
        <p:txBody>
          <a:bodyPr wrap="square" rtlCol="0">
            <a:spAutoFit/>
          </a:bodyPr>
          <a:lstStyle/>
          <a:p>
            <a:r>
              <a:rPr lang="en-IN" sz="1200" b="1" dirty="0" smtClean="0"/>
              <a:t>1.0.2 Status of Hyper view Session.</a:t>
            </a:r>
          </a:p>
          <a:p>
            <a:r>
              <a:rPr lang="en-IN" sz="1200" dirty="0" smtClean="0"/>
              <a:t>A New Hyper view window is mandatory to run the Automation. Clearing the Data on an existing window with File-&gt;New-&gt;Session to launch the automation is not advised . Please do open a new hyper view window to launch the automation.</a:t>
            </a:r>
          </a:p>
        </p:txBody>
      </p:sp>
      <p:sp>
        <p:nvSpPr>
          <p:cNvPr id="23" name="TextBox 22"/>
          <p:cNvSpPr txBox="1"/>
          <p:nvPr/>
        </p:nvSpPr>
        <p:spPr>
          <a:xfrm>
            <a:off x="565310" y="6770980"/>
            <a:ext cx="8646447" cy="1015663"/>
          </a:xfrm>
          <a:prstGeom prst="rect">
            <a:avLst/>
          </a:prstGeom>
          <a:noFill/>
        </p:spPr>
        <p:txBody>
          <a:bodyPr wrap="square" rtlCol="0">
            <a:spAutoFit/>
          </a:bodyPr>
          <a:lstStyle/>
          <a:p>
            <a:r>
              <a:rPr lang="en-IN" sz="1200" b="1" dirty="0" smtClean="0"/>
              <a:t>1.0.3 GA Hyper works installation issue.</a:t>
            </a:r>
          </a:p>
          <a:p>
            <a:r>
              <a:rPr lang="en-IN" sz="1200" dirty="0" smtClean="0"/>
              <a:t>Please create a shortcut for your Hyper works applications on desktop. For Hyper view, Hyper mesh etc. . If your start in directory is set to my documents or one drive . This will cause the applications to slow down ,due to upload process happening every time any changes</a:t>
            </a:r>
          </a:p>
          <a:p>
            <a:r>
              <a:rPr lang="en-IN" sz="1200" dirty="0" smtClean="0"/>
              <a:t>Are applied to applications. It is a general guideline ,This is not related to automations but if not done it would eventually slow down automations and general hyper works performance.</a:t>
            </a:r>
          </a:p>
        </p:txBody>
      </p:sp>
      <p:grpSp>
        <p:nvGrpSpPr>
          <p:cNvPr id="5" name="Group 4"/>
          <p:cNvGrpSpPr/>
          <p:nvPr/>
        </p:nvGrpSpPr>
        <p:grpSpPr>
          <a:xfrm>
            <a:off x="613993" y="8219832"/>
            <a:ext cx="5974851" cy="4142336"/>
            <a:chOff x="613993" y="7933226"/>
            <a:chExt cx="5974851" cy="4142336"/>
          </a:xfrm>
        </p:grpSpPr>
        <p:pic>
          <p:nvPicPr>
            <p:cNvPr id="8" name="Picture 7"/>
            <p:cNvPicPr>
              <a:picLocks noChangeAspect="1"/>
            </p:cNvPicPr>
            <p:nvPr/>
          </p:nvPicPr>
          <p:blipFill>
            <a:blip r:embed="rId5"/>
            <a:stretch>
              <a:fillRect/>
            </a:stretch>
          </p:blipFill>
          <p:spPr>
            <a:xfrm>
              <a:off x="613993" y="7933226"/>
              <a:ext cx="2832977" cy="4142336"/>
            </a:xfrm>
            <a:prstGeom prst="rect">
              <a:avLst/>
            </a:prstGeom>
          </p:spPr>
        </p:pic>
        <p:sp>
          <p:nvSpPr>
            <p:cNvPr id="9" name="Rectangle 8"/>
            <p:cNvSpPr/>
            <p:nvPr/>
          </p:nvSpPr>
          <p:spPr>
            <a:xfrm>
              <a:off x="1301192" y="9733547"/>
              <a:ext cx="2043587" cy="2708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Arrow Connector 23"/>
            <p:cNvCxnSpPr/>
            <p:nvPr/>
          </p:nvCxnSpPr>
          <p:spPr>
            <a:xfrm>
              <a:off x="3344779" y="9859923"/>
              <a:ext cx="35705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46848" y="9704692"/>
              <a:ext cx="2841996" cy="276999"/>
            </a:xfrm>
            <a:prstGeom prst="rect">
              <a:avLst/>
            </a:prstGeom>
            <a:noFill/>
          </p:spPr>
          <p:txBody>
            <a:bodyPr wrap="none" rtlCol="0">
              <a:spAutoFit/>
            </a:bodyPr>
            <a:lstStyle/>
            <a:p>
              <a:r>
                <a:rPr lang="en-IN" sz="1200" dirty="0" smtClean="0"/>
                <a:t>Please change this path to some location </a:t>
              </a:r>
              <a:r>
                <a:rPr lang="en-IN" sz="1200" dirty="0" err="1" smtClean="0"/>
                <a:t>i</a:t>
              </a:r>
              <a:r>
                <a:rPr lang="en-IN" sz="1200" dirty="0" smtClean="0"/>
                <a:t> </a:t>
              </a:r>
              <a:endParaRPr lang="en-IN" sz="1200" dirty="0"/>
            </a:p>
          </p:txBody>
        </p:sp>
      </p:grpSp>
      <p:sp>
        <p:nvSpPr>
          <p:cNvPr id="21" name="TextBox 20"/>
          <p:cNvSpPr txBox="1"/>
          <p:nvPr/>
        </p:nvSpPr>
        <p:spPr>
          <a:xfrm>
            <a:off x="564517" y="7904906"/>
            <a:ext cx="3849772" cy="276999"/>
          </a:xfrm>
          <a:prstGeom prst="rect">
            <a:avLst/>
          </a:prstGeom>
          <a:noFill/>
        </p:spPr>
        <p:txBody>
          <a:bodyPr wrap="none" rtlCol="0">
            <a:spAutoFit/>
          </a:bodyPr>
          <a:lstStyle/>
          <a:p>
            <a:r>
              <a:rPr lang="en-IN" sz="1200" dirty="0"/>
              <a:t>R</a:t>
            </a:r>
            <a:r>
              <a:rPr lang="en-IN" sz="1200" dirty="0" smtClean="0"/>
              <a:t>ight click on the shortcut icon of Hypermesh / Hyperview. </a:t>
            </a:r>
            <a:endParaRPr lang="en-IN" sz="1200" dirty="0"/>
          </a:p>
        </p:txBody>
      </p:sp>
    </p:spTree>
    <p:extLst>
      <p:ext uri="{BB962C8B-B14F-4D97-AF65-F5344CB8AC3E}">
        <p14:creationId xmlns:p14="http://schemas.microsoft.com/office/powerpoint/2010/main" val="2909273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91076" y="776762"/>
            <a:ext cx="4394198" cy="2471168"/>
          </a:xfrm>
          <a:prstGeom prst="rect">
            <a:avLst/>
          </a:prstGeom>
        </p:spPr>
      </p:pic>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4889141" y="5201740"/>
            <a:ext cx="2257377" cy="177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200329"/>
          </a:xfrm>
          <a:prstGeom prst="rect">
            <a:avLst/>
          </a:prstGeom>
          <a:noFill/>
          <a:ln w="3175">
            <a:noFill/>
          </a:ln>
        </p:spPr>
        <p:txBody>
          <a:bodyPr wrap="square" rtlCol="0">
            <a:spAutoFit/>
          </a:bodyPr>
          <a:lstStyle/>
          <a:p>
            <a:r>
              <a:rPr lang="en-IN" sz="1200" b="1" dirty="0" smtClean="0"/>
              <a:t>1.7.34 FD and Energy Page.</a:t>
            </a:r>
            <a:endParaRPr lang="en-IN" sz="1200" b="1" dirty="0"/>
          </a:p>
          <a:p>
            <a:r>
              <a:rPr lang="en-IN" sz="1200" dirty="0" smtClean="0"/>
              <a:t>FD and Energy Page generates Internal energy Vs Displacement plot in Window 1 and Force vs Displacement plot on window 2.</a:t>
            </a:r>
          </a:p>
          <a:p>
            <a:r>
              <a:rPr lang="en-IN" sz="1200" dirty="0" smtClean="0"/>
              <a:t>At present this page supports LSDYNA and PAMCRASH.</a:t>
            </a:r>
          </a:p>
          <a:p>
            <a:r>
              <a:rPr lang="en-IN" sz="1200" dirty="0" smtClean="0"/>
              <a:t>If this page is required for Abaqus – Please contact methodology department.</a:t>
            </a:r>
            <a:endParaRPr lang="en-IN" sz="1200" dirty="0"/>
          </a:p>
        </p:txBody>
      </p:sp>
      <p:sp>
        <p:nvSpPr>
          <p:cNvPr id="31" name="TextBox 30"/>
          <p:cNvSpPr txBox="1"/>
          <p:nvPr/>
        </p:nvSpPr>
        <p:spPr>
          <a:xfrm>
            <a:off x="553467" y="3678335"/>
            <a:ext cx="4122287" cy="1938992"/>
          </a:xfrm>
          <a:prstGeom prst="rect">
            <a:avLst/>
          </a:prstGeom>
          <a:noFill/>
          <a:ln w="3175">
            <a:noFill/>
          </a:ln>
        </p:spPr>
        <p:txBody>
          <a:bodyPr wrap="square" rtlCol="0">
            <a:spAutoFit/>
          </a:bodyPr>
          <a:lstStyle/>
          <a:p>
            <a:r>
              <a:rPr lang="en-IN" sz="1200" b="1" dirty="0" smtClean="0"/>
              <a:t>1.7.35 FD and Energy Page input.</a:t>
            </a:r>
          </a:p>
          <a:p>
            <a:r>
              <a:rPr lang="en-IN" sz="1200" dirty="0" smtClean="0"/>
              <a:t>Select </a:t>
            </a:r>
            <a:r>
              <a:rPr lang="en-IN" sz="1200" dirty="0"/>
              <a:t>t</a:t>
            </a:r>
            <a:r>
              <a:rPr lang="en-IN" sz="1200" dirty="0" smtClean="0"/>
              <a:t>he FD and Energy page tick box . There is a mandatory requirement to enter the limits for force and internal energy.</a:t>
            </a:r>
          </a:p>
          <a:p>
            <a:r>
              <a:rPr lang="en-US" sz="1200" dirty="0" smtClean="0"/>
              <a:t>The units for entry are N and mJ.</a:t>
            </a:r>
          </a:p>
          <a:p>
            <a:r>
              <a:rPr lang="en-US" sz="1200" dirty="0" smtClean="0"/>
              <a:t>Even if the unit system of your model is a different one , Stick with the system mentioned here for FD and Energy entry.</a:t>
            </a:r>
          </a:p>
          <a:p>
            <a:r>
              <a:rPr lang="en-US" sz="1200" dirty="0" smtClean="0"/>
              <a:t>Choosing the overall general unit system will automatically convert the limit values to model unit system.</a:t>
            </a:r>
          </a:p>
          <a:p>
            <a:endParaRPr lang="en-US" sz="1200" dirty="0" smtClean="0"/>
          </a:p>
          <a:p>
            <a:endParaRPr lang="en-IN" sz="1200" dirty="0"/>
          </a:p>
        </p:txBody>
      </p:sp>
      <p:sp>
        <p:nvSpPr>
          <p:cNvPr id="24" name="TextBox 23"/>
          <p:cNvSpPr txBox="1"/>
          <p:nvPr/>
        </p:nvSpPr>
        <p:spPr>
          <a:xfrm>
            <a:off x="5429883" y="2561175"/>
            <a:ext cx="492443"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IE vs DISP</a:t>
            </a:r>
            <a:endParaRPr lang="en-IN" sz="600" b="1" dirty="0"/>
          </a:p>
        </p:txBody>
      </p:sp>
      <p:sp>
        <p:nvSpPr>
          <p:cNvPr id="25" name="TextBox 24"/>
          <p:cNvSpPr txBox="1"/>
          <p:nvPr/>
        </p:nvSpPr>
        <p:spPr>
          <a:xfrm>
            <a:off x="6780830" y="2557751"/>
            <a:ext cx="641522"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FORCE vs DISP</a:t>
            </a:r>
            <a:endParaRPr lang="en-IN" sz="600" b="1" dirty="0"/>
          </a:p>
        </p:txBody>
      </p:sp>
      <p:pic>
        <p:nvPicPr>
          <p:cNvPr id="5" name="Picture 4"/>
          <p:cNvPicPr>
            <a:picLocks noChangeAspect="1"/>
          </p:cNvPicPr>
          <p:nvPr/>
        </p:nvPicPr>
        <p:blipFill>
          <a:blip r:embed="rId3"/>
          <a:stretch>
            <a:fillRect/>
          </a:stretch>
        </p:blipFill>
        <p:spPr>
          <a:xfrm>
            <a:off x="4773885" y="3803321"/>
            <a:ext cx="4411389" cy="5358095"/>
          </a:xfrm>
          <a:prstGeom prst="rect">
            <a:avLst/>
          </a:prstGeom>
        </p:spPr>
      </p:pic>
      <p:sp>
        <p:nvSpPr>
          <p:cNvPr id="37" name="Rectangle 36"/>
          <p:cNvSpPr/>
          <p:nvPr/>
        </p:nvSpPr>
        <p:spPr>
          <a:xfrm>
            <a:off x="6278880" y="7143549"/>
            <a:ext cx="1444078" cy="154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6424479" y="6256522"/>
            <a:ext cx="864595" cy="154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a:off x="8180023" y="4127277"/>
            <a:ext cx="864595" cy="154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a:off x="4800601" y="8368351"/>
            <a:ext cx="1493878" cy="1747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Arrow Connector 40"/>
          <p:cNvCxnSpPr>
            <a:stCxn id="40" idx="1"/>
          </p:cNvCxnSpPr>
          <p:nvPr/>
        </p:nvCxnSpPr>
        <p:spPr>
          <a:xfrm flipH="1">
            <a:off x="3831771" y="8455730"/>
            <a:ext cx="96883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49502" y="8296888"/>
            <a:ext cx="2797561" cy="400110"/>
          </a:xfrm>
          <a:prstGeom prst="rect">
            <a:avLst/>
          </a:prstGeom>
          <a:noFill/>
        </p:spPr>
        <p:txBody>
          <a:bodyPr wrap="none" rtlCol="0">
            <a:spAutoFit/>
          </a:bodyPr>
          <a:lstStyle/>
          <a:p>
            <a:r>
              <a:rPr lang="en-US" sz="1000" dirty="0" smtClean="0"/>
              <a:t>Type in contact name , if there is a deviation from </a:t>
            </a:r>
          </a:p>
          <a:p>
            <a:r>
              <a:rPr lang="en-US" sz="1000" dirty="0" smtClean="0"/>
              <a:t>IMPACTOR_TRIM_CONTACT</a:t>
            </a:r>
          </a:p>
        </p:txBody>
      </p:sp>
    </p:spTree>
    <p:extLst>
      <p:ext uri="{BB962C8B-B14F-4D97-AF65-F5344CB8AC3E}">
        <p14:creationId xmlns:p14="http://schemas.microsoft.com/office/powerpoint/2010/main" val="25349689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91076" y="776762"/>
            <a:ext cx="4394198" cy="2471168"/>
          </a:xfrm>
          <a:prstGeom prst="rect">
            <a:avLst/>
          </a:prstGeom>
        </p:spPr>
      </p:pic>
      <p:sp>
        <p:nvSpPr>
          <p:cNvPr id="18" name="TextBox 17"/>
          <p:cNvSpPr txBox="1"/>
          <p:nvPr/>
        </p:nvSpPr>
        <p:spPr>
          <a:xfrm>
            <a:off x="308142" y="276312"/>
            <a:ext cx="2991396" cy="330988"/>
          </a:xfrm>
          <a:prstGeom prst="rect">
            <a:avLst/>
          </a:prstGeom>
          <a:noFill/>
        </p:spPr>
        <p:txBody>
          <a:bodyPr wrap="none" rtlCol="0">
            <a:spAutoFit/>
          </a:bodyPr>
          <a:lstStyle/>
          <a:p>
            <a:r>
              <a:rPr lang="en-US" sz="1551" dirty="0" smtClean="0"/>
              <a:t>1.7.0		 </a:t>
            </a:r>
            <a:r>
              <a:rPr lang="en-US" sz="1551" dirty="0" smtClean="0"/>
              <a:t>Generate Misc Images.</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4889141" y="5201740"/>
            <a:ext cx="2257377" cy="177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4122287" cy="1200329"/>
          </a:xfrm>
          <a:prstGeom prst="rect">
            <a:avLst/>
          </a:prstGeom>
          <a:noFill/>
          <a:ln w="3175">
            <a:noFill/>
          </a:ln>
        </p:spPr>
        <p:txBody>
          <a:bodyPr wrap="square" rtlCol="0">
            <a:spAutoFit/>
          </a:bodyPr>
          <a:lstStyle/>
          <a:p>
            <a:r>
              <a:rPr lang="en-IN" sz="1200" b="1" dirty="0" smtClean="0"/>
              <a:t>1.7.34 FD and Energy Page.</a:t>
            </a:r>
            <a:endParaRPr lang="en-IN" sz="1200" b="1" dirty="0"/>
          </a:p>
          <a:p>
            <a:r>
              <a:rPr lang="en-IN" sz="1200" dirty="0" smtClean="0"/>
              <a:t>FD and Energy Page generates Internal energy Vs Displacement plot in Window 1 and Force vs Displacement plot on window 2.</a:t>
            </a:r>
          </a:p>
          <a:p>
            <a:r>
              <a:rPr lang="en-IN" sz="1200" dirty="0" smtClean="0"/>
              <a:t>At present this page supports LSDYNA and PAMCRASH.</a:t>
            </a:r>
          </a:p>
          <a:p>
            <a:r>
              <a:rPr lang="en-IN" sz="1200" dirty="0" smtClean="0"/>
              <a:t>If this page is required for Abaqus – Please contact methodology department.</a:t>
            </a:r>
            <a:endParaRPr lang="en-IN" sz="1200" dirty="0"/>
          </a:p>
        </p:txBody>
      </p:sp>
      <p:sp>
        <p:nvSpPr>
          <p:cNvPr id="31" name="TextBox 30"/>
          <p:cNvSpPr txBox="1"/>
          <p:nvPr/>
        </p:nvSpPr>
        <p:spPr>
          <a:xfrm>
            <a:off x="553467" y="3678335"/>
            <a:ext cx="4122287" cy="1938992"/>
          </a:xfrm>
          <a:prstGeom prst="rect">
            <a:avLst/>
          </a:prstGeom>
          <a:noFill/>
          <a:ln w="3175">
            <a:noFill/>
          </a:ln>
        </p:spPr>
        <p:txBody>
          <a:bodyPr wrap="square" rtlCol="0">
            <a:spAutoFit/>
          </a:bodyPr>
          <a:lstStyle/>
          <a:p>
            <a:r>
              <a:rPr lang="en-IN" sz="1200" b="1" dirty="0" smtClean="0"/>
              <a:t>1.7.35 FD and Energy Page input.</a:t>
            </a:r>
          </a:p>
          <a:p>
            <a:r>
              <a:rPr lang="en-IN" sz="1200" dirty="0" smtClean="0"/>
              <a:t>Select </a:t>
            </a:r>
            <a:r>
              <a:rPr lang="en-IN" sz="1200" dirty="0"/>
              <a:t>t</a:t>
            </a:r>
            <a:r>
              <a:rPr lang="en-IN" sz="1200" dirty="0" smtClean="0"/>
              <a:t>he FD and Energy page tick box . There is a mandatory requirement to enter the limits for force and internal energy.</a:t>
            </a:r>
          </a:p>
          <a:p>
            <a:r>
              <a:rPr lang="en-US" sz="1200" dirty="0" smtClean="0"/>
              <a:t>The units for entry are N and mJ.</a:t>
            </a:r>
          </a:p>
          <a:p>
            <a:r>
              <a:rPr lang="en-US" sz="1200" dirty="0" smtClean="0"/>
              <a:t>Even if the unit system of your model is a different one , Stick with the system mentioned here for FD and Energy entry.</a:t>
            </a:r>
          </a:p>
          <a:p>
            <a:r>
              <a:rPr lang="en-US" sz="1200" dirty="0" smtClean="0"/>
              <a:t>Choosing the overall general unit system will automatically convert the limit values to model unit system.</a:t>
            </a:r>
          </a:p>
          <a:p>
            <a:endParaRPr lang="en-US" sz="1200" dirty="0" smtClean="0"/>
          </a:p>
          <a:p>
            <a:endParaRPr lang="en-IN" sz="1200" dirty="0"/>
          </a:p>
        </p:txBody>
      </p:sp>
      <p:sp>
        <p:nvSpPr>
          <p:cNvPr id="24" name="TextBox 23"/>
          <p:cNvSpPr txBox="1"/>
          <p:nvPr/>
        </p:nvSpPr>
        <p:spPr>
          <a:xfrm>
            <a:off x="5429883" y="2561175"/>
            <a:ext cx="492443"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IE vs DISP</a:t>
            </a:r>
            <a:endParaRPr lang="en-IN" sz="600" b="1" dirty="0"/>
          </a:p>
        </p:txBody>
      </p:sp>
      <p:sp>
        <p:nvSpPr>
          <p:cNvPr id="25" name="TextBox 24"/>
          <p:cNvSpPr txBox="1"/>
          <p:nvPr/>
        </p:nvSpPr>
        <p:spPr>
          <a:xfrm>
            <a:off x="6780830" y="2557751"/>
            <a:ext cx="641522"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FORCE vs DISP</a:t>
            </a:r>
            <a:endParaRPr lang="en-IN" sz="600" b="1" dirty="0"/>
          </a:p>
        </p:txBody>
      </p:sp>
      <p:pic>
        <p:nvPicPr>
          <p:cNvPr id="5" name="Picture 4"/>
          <p:cNvPicPr>
            <a:picLocks noChangeAspect="1"/>
          </p:cNvPicPr>
          <p:nvPr/>
        </p:nvPicPr>
        <p:blipFill>
          <a:blip r:embed="rId3"/>
          <a:stretch>
            <a:fillRect/>
          </a:stretch>
        </p:blipFill>
        <p:spPr>
          <a:xfrm>
            <a:off x="4773885" y="3803321"/>
            <a:ext cx="4411389" cy="5358095"/>
          </a:xfrm>
          <a:prstGeom prst="rect">
            <a:avLst/>
          </a:prstGeom>
        </p:spPr>
      </p:pic>
      <p:sp>
        <p:nvSpPr>
          <p:cNvPr id="37" name="Rectangle 36"/>
          <p:cNvSpPr/>
          <p:nvPr/>
        </p:nvSpPr>
        <p:spPr>
          <a:xfrm>
            <a:off x="6278880" y="7143549"/>
            <a:ext cx="1444078" cy="154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6424479" y="6256522"/>
            <a:ext cx="864595" cy="154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a:off x="8180023" y="4127277"/>
            <a:ext cx="864595" cy="154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a:off x="4800601" y="8368351"/>
            <a:ext cx="1493878" cy="1747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Arrow Connector 40"/>
          <p:cNvCxnSpPr>
            <a:stCxn id="40" idx="1"/>
          </p:cNvCxnSpPr>
          <p:nvPr/>
        </p:nvCxnSpPr>
        <p:spPr>
          <a:xfrm flipH="1">
            <a:off x="3831771" y="8455730"/>
            <a:ext cx="96883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49502" y="8296888"/>
            <a:ext cx="2797561" cy="400110"/>
          </a:xfrm>
          <a:prstGeom prst="rect">
            <a:avLst/>
          </a:prstGeom>
          <a:noFill/>
        </p:spPr>
        <p:txBody>
          <a:bodyPr wrap="none" rtlCol="0">
            <a:spAutoFit/>
          </a:bodyPr>
          <a:lstStyle/>
          <a:p>
            <a:r>
              <a:rPr lang="en-US" sz="1000" dirty="0" smtClean="0"/>
              <a:t>Type in contact name , if there is a deviation from </a:t>
            </a:r>
          </a:p>
          <a:p>
            <a:r>
              <a:rPr lang="en-US" sz="1000" dirty="0" smtClean="0"/>
              <a:t>IMPACTOR_TRIM_CONTACT</a:t>
            </a:r>
          </a:p>
        </p:txBody>
      </p:sp>
    </p:spTree>
    <p:extLst>
      <p:ext uri="{BB962C8B-B14F-4D97-AF65-F5344CB8AC3E}">
        <p14:creationId xmlns:p14="http://schemas.microsoft.com/office/powerpoint/2010/main" val="16967036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2245423" cy="330988"/>
          </a:xfrm>
          <a:prstGeom prst="rect">
            <a:avLst/>
          </a:prstGeom>
          <a:noFill/>
        </p:spPr>
        <p:txBody>
          <a:bodyPr wrap="none" rtlCol="0">
            <a:spAutoFit/>
          </a:bodyPr>
          <a:lstStyle/>
          <a:p>
            <a:r>
              <a:rPr lang="en-US" sz="1551" dirty="0" smtClean="0"/>
              <a:t>1.7.0		 </a:t>
            </a:r>
            <a:r>
              <a:rPr lang="en-US" sz="1551" dirty="0" smtClean="0"/>
              <a:t>Open </a:t>
            </a:r>
            <a:r>
              <a:rPr lang="en-US" sz="1551" dirty="0" smtClean="0"/>
              <a:t>Topics</a:t>
            </a:r>
            <a:r>
              <a:rPr lang="en-US" sz="1551" dirty="0" smtClean="0"/>
              <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553468" y="731212"/>
            <a:ext cx="7295132" cy="3785652"/>
          </a:xfrm>
          <a:prstGeom prst="rect">
            <a:avLst/>
          </a:prstGeom>
          <a:noFill/>
          <a:ln w="3175">
            <a:noFill/>
          </a:ln>
        </p:spPr>
        <p:txBody>
          <a:bodyPr wrap="square" rtlCol="0">
            <a:spAutoFit/>
          </a:bodyPr>
          <a:lstStyle/>
          <a:p>
            <a:r>
              <a:rPr lang="en-IN" sz="1200" b="1" dirty="0" smtClean="0"/>
              <a:t>1) FD </a:t>
            </a:r>
            <a:r>
              <a:rPr lang="en-IN" sz="1200" b="1" dirty="0" smtClean="0"/>
              <a:t>and Energy </a:t>
            </a:r>
            <a:r>
              <a:rPr lang="en-IN" sz="1200" b="1" dirty="0" smtClean="0"/>
              <a:t>Page for Abaqus Solver.</a:t>
            </a:r>
          </a:p>
          <a:p>
            <a:r>
              <a:rPr lang="en-US" sz="1200" dirty="0" smtClean="0"/>
              <a:t>CAE team to inform methodology team when an FD-Energy curve needs to be generated for Abaqus solver.</a:t>
            </a:r>
          </a:p>
          <a:p>
            <a:r>
              <a:rPr lang="en-US" sz="1200" i="1" dirty="0" smtClean="0"/>
              <a:t>Pending due to unavailability of proper input and output files.</a:t>
            </a:r>
          </a:p>
          <a:p>
            <a:endParaRPr lang="en-IN" sz="1200" dirty="0" smtClean="0"/>
          </a:p>
          <a:p>
            <a:r>
              <a:rPr lang="en-US" sz="1200" b="1" dirty="0" smtClean="0"/>
              <a:t>2) A-Surface Strain for LS-Dyna solver does not work on the workshop data set.</a:t>
            </a:r>
          </a:p>
          <a:p>
            <a:r>
              <a:rPr lang="en-US" sz="1200" dirty="0"/>
              <a:t>CAE team to inform methodology team when an </a:t>
            </a:r>
            <a:r>
              <a:rPr lang="en-US" sz="1200" dirty="0" smtClean="0"/>
              <a:t>A –Surface plot need </a:t>
            </a:r>
            <a:r>
              <a:rPr lang="en-US" sz="1200" dirty="0"/>
              <a:t>to be generated for </a:t>
            </a:r>
            <a:r>
              <a:rPr lang="en-US" sz="1200" dirty="0" smtClean="0"/>
              <a:t>Dyna </a:t>
            </a:r>
            <a:r>
              <a:rPr lang="en-US" sz="1200" dirty="0"/>
              <a:t>solver.</a:t>
            </a:r>
          </a:p>
          <a:p>
            <a:r>
              <a:rPr lang="en-US" sz="1200" i="1" dirty="0"/>
              <a:t>Pending due to unavailability of proper input and output files.</a:t>
            </a:r>
          </a:p>
          <a:p>
            <a:endParaRPr lang="en-US" sz="1200" dirty="0" smtClean="0"/>
          </a:p>
          <a:p>
            <a:r>
              <a:rPr lang="en-US" sz="1200" b="1" dirty="0" smtClean="0"/>
              <a:t>3) A-Surface strain for Pam Crash Solver</a:t>
            </a:r>
          </a:p>
          <a:p>
            <a:r>
              <a:rPr lang="en-US" sz="1200" dirty="0"/>
              <a:t>CAE team to inform methodology team when an A –Surface plot </a:t>
            </a:r>
            <a:r>
              <a:rPr lang="en-US" sz="1200" dirty="0" smtClean="0"/>
              <a:t> need </a:t>
            </a:r>
            <a:r>
              <a:rPr lang="en-US" sz="1200" dirty="0"/>
              <a:t>to be generated for </a:t>
            </a:r>
            <a:r>
              <a:rPr lang="en-US" sz="1200" dirty="0" smtClean="0"/>
              <a:t>PamCrash </a:t>
            </a:r>
            <a:r>
              <a:rPr lang="en-US" sz="1200" dirty="0"/>
              <a:t>solver.</a:t>
            </a:r>
          </a:p>
          <a:p>
            <a:r>
              <a:rPr lang="en-US" sz="1200" i="1" dirty="0"/>
              <a:t>Pending due to unavailability of proper input and output </a:t>
            </a:r>
            <a:r>
              <a:rPr lang="en-US" sz="1200" i="1" dirty="0" smtClean="0"/>
              <a:t>files compatible with Hyper view.</a:t>
            </a:r>
            <a:endParaRPr lang="en-US" sz="1200" i="1" dirty="0"/>
          </a:p>
          <a:p>
            <a:endParaRPr lang="en-US" sz="1200" dirty="0" smtClean="0"/>
          </a:p>
          <a:p>
            <a:r>
              <a:rPr lang="en-US" sz="1200" b="1" dirty="0" smtClean="0"/>
              <a:t>4) Local Impact for Pam Crash solver.</a:t>
            </a:r>
          </a:p>
          <a:p>
            <a:r>
              <a:rPr lang="en-US" sz="1200" dirty="0"/>
              <a:t>CAE team to inform methodology team when </a:t>
            </a:r>
            <a:r>
              <a:rPr lang="en-US" sz="1200" dirty="0" smtClean="0"/>
              <a:t>a Local Impact  need </a:t>
            </a:r>
            <a:r>
              <a:rPr lang="en-US" sz="1200" dirty="0"/>
              <a:t>to be generated for PamCrash solver.</a:t>
            </a:r>
          </a:p>
          <a:p>
            <a:r>
              <a:rPr lang="en-US" sz="1200" i="1" dirty="0"/>
              <a:t>Pending due to unavailability of proper input and output files compatible with Hyper view.</a:t>
            </a:r>
          </a:p>
          <a:p>
            <a:endParaRPr lang="en-US" sz="1200" dirty="0" smtClean="0"/>
          </a:p>
          <a:p>
            <a:r>
              <a:rPr lang="en-US" sz="1200" b="1" dirty="0" smtClean="0"/>
              <a:t>5) Torque load </a:t>
            </a:r>
            <a:r>
              <a:rPr lang="en-US" sz="1200" b="1" dirty="0"/>
              <a:t>case. </a:t>
            </a:r>
            <a:endParaRPr lang="en-US" sz="1200" b="1" dirty="0" smtClean="0"/>
          </a:p>
          <a:p>
            <a:r>
              <a:rPr lang="en-US" sz="1200" dirty="0" smtClean="0"/>
              <a:t>CAE </a:t>
            </a:r>
            <a:r>
              <a:rPr lang="en-US" sz="1200" dirty="0"/>
              <a:t>team to inform methodology team when an </a:t>
            </a:r>
            <a:r>
              <a:rPr lang="en-US" sz="1200" dirty="0" smtClean="0"/>
              <a:t>torque </a:t>
            </a:r>
            <a:r>
              <a:rPr lang="en-US" sz="1200" dirty="0"/>
              <a:t>curve needs to be generated for </a:t>
            </a:r>
            <a:r>
              <a:rPr lang="en-US" sz="1200" dirty="0" smtClean="0"/>
              <a:t>any </a:t>
            </a:r>
            <a:r>
              <a:rPr lang="en-US" sz="1200" dirty="0"/>
              <a:t>solver.</a:t>
            </a:r>
          </a:p>
          <a:p>
            <a:r>
              <a:rPr lang="en-US" sz="1200" i="1" dirty="0"/>
              <a:t>Pending due to unavailability of proper input and output files.</a:t>
            </a:r>
          </a:p>
          <a:p>
            <a:endParaRPr lang="en-IN" sz="1200" dirty="0"/>
          </a:p>
        </p:txBody>
      </p:sp>
    </p:spTree>
    <p:extLst>
      <p:ext uri="{BB962C8B-B14F-4D97-AF65-F5344CB8AC3E}">
        <p14:creationId xmlns:p14="http://schemas.microsoft.com/office/powerpoint/2010/main" val="1043649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586681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05822" y="1316736"/>
            <a:ext cx="6042465" cy="7340476"/>
          </a:xfrm>
          <a:prstGeom prst="rect">
            <a:avLst/>
          </a:prstGeom>
          <a:ln w="3175">
            <a:solidFill>
              <a:schemeClr val="tx1"/>
            </a:solidFill>
          </a:ln>
        </p:spPr>
      </p:pic>
      <p:sp>
        <p:nvSpPr>
          <p:cNvPr id="17" name="TextBox 16"/>
          <p:cNvSpPr txBox="1"/>
          <p:nvPr/>
        </p:nvSpPr>
        <p:spPr>
          <a:xfrm>
            <a:off x="752916" y="1651529"/>
            <a:ext cx="1692090" cy="410625"/>
          </a:xfrm>
          <a:prstGeom prst="rect">
            <a:avLst/>
          </a:prstGeom>
          <a:solidFill>
            <a:schemeClr val="accent6">
              <a:lumMod val="20000"/>
              <a:lumOff val="80000"/>
            </a:schemeClr>
          </a:solidFill>
          <a:ln w="3175">
            <a:solidFill>
              <a:schemeClr val="tx1"/>
            </a:solidFill>
          </a:ln>
        </p:spPr>
        <p:txBody>
          <a:bodyPr wrap="square" rtlCol="0">
            <a:spAutoFit/>
          </a:bodyPr>
          <a:lstStyle/>
          <a:p>
            <a:r>
              <a:rPr lang="en-US" sz="1034" dirty="0"/>
              <a:t>Project ,Product , solver and Unit selector area</a:t>
            </a:r>
            <a:endParaRPr lang="en-IN" sz="1034" dirty="0"/>
          </a:p>
        </p:txBody>
      </p:sp>
      <p:sp>
        <p:nvSpPr>
          <p:cNvPr id="18" name="TextBox 17"/>
          <p:cNvSpPr txBox="1"/>
          <p:nvPr/>
        </p:nvSpPr>
        <p:spPr>
          <a:xfrm>
            <a:off x="320900" y="287633"/>
            <a:ext cx="3558538" cy="330988"/>
          </a:xfrm>
          <a:prstGeom prst="rect">
            <a:avLst/>
          </a:prstGeom>
          <a:noFill/>
        </p:spPr>
        <p:txBody>
          <a:bodyPr wrap="none" rtlCol="0">
            <a:spAutoFit/>
          </a:bodyPr>
          <a:lstStyle/>
          <a:p>
            <a:r>
              <a:rPr lang="en-US" sz="1551" dirty="0" smtClean="0"/>
              <a:t>1.1.0		 </a:t>
            </a:r>
            <a:r>
              <a:rPr lang="en-US" sz="1551" dirty="0"/>
              <a:t>User </a:t>
            </a:r>
            <a:r>
              <a:rPr lang="en-US" sz="1551" dirty="0" smtClean="0"/>
              <a:t>Interface of Automation.</a:t>
            </a:r>
            <a:endParaRPr lang="en-IN" sz="1551" dirty="0"/>
          </a:p>
        </p:txBody>
      </p:sp>
      <p:sp>
        <p:nvSpPr>
          <p:cNvPr id="19" name="Rectangle 18"/>
          <p:cNvSpPr/>
          <p:nvPr/>
        </p:nvSpPr>
        <p:spPr>
          <a:xfrm>
            <a:off x="2671106" y="1754068"/>
            <a:ext cx="6177183" cy="299813"/>
          </a:xfrm>
          <a:prstGeom prst="rect">
            <a:avLst/>
          </a:prstGeom>
          <a:solidFill>
            <a:srgbClr val="00B0F0">
              <a:alpha val="22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169" tIns="59084" rIns="118169" bIns="59084" numCol="1" spcCol="0" rtlCol="0" fromWordArt="0" anchor="ctr" anchorCtr="0" forceAA="0" compatLnSpc="1">
            <a:prstTxWarp prst="textNoShape">
              <a:avLst/>
            </a:prstTxWarp>
            <a:noAutofit/>
          </a:bodyPr>
          <a:lstStyle/>
          <a:p>
            <a:pPr algn="ctr"/>
            <a:endParaRPr lang="en-IN" sz="3108"/>
          </a:p>
        </p:txBody>
      </p:sp>
      <p:sp>
        <p:nvSpPr>
          <p:cNvPr id="31" name="Rectangle 30"/>
          <p:cNvSpPr/>
          <p:nvPr/>
        </p:nvSpPr>
        <p:spPr>
          <a:xfrm>
            <a:off x="2683415" y="2169929"/>
            <a:ext cx="6177183" cy="299813"/>
          </a:xfrm>
          <a:prstGeom prst="rect">
            <a:avLst/>
          </a:prstGeom>
          <a:solidFill>
            <a:srgbClr val="00B0F0">
              <a:alpha val="22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169" tIns="59084" rIns="118169" bIns="59084" numCol="1" spcCol="0" rtlCol="0" fromWordArt="0" anchor="ctr" anchorCtr="0" forceAA="0" compatLnSpc="1">
            <a:prstTxWarp prst="textNoShape">
              <a:avLst/>
            </a:prstTxWarp>
            <a:noAutofit/>
          </a:bodyPr>
          <a:lstStyle/>
          <a:p>
            <a:pPr algn="ctr"/>
            <a:endParaRPr lang="en-IN" sz="3108"/>
          </a:p>
        </p:txBody>
      </p:sp>
      <p:sp>
        <p:nvSpPr>
          <p:cNvPr id="32" name="Rectangle 31"/>
          <p:cNvSpPr/>
          <p:nvPr/>
        </p:nvSpPr>
        <p:spPr>
          <a:xfrm>
            <a:off x="2683415" y="2607259"/>
            <a:ext cx="6177183" cy="1659137"/>
          </a:xfrm>
          <a:prstGeom prst="rect">
            <a:avLst/>
          </a:prstGeom>
          <a:solidFill>
            <a:srgbClr val="00B0F0">
              <a:alpha val="22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169" tIns="59084" rIns="118169" bIns="59084" numCol="1" spcCol="0" rtlCol="0" fromWordArt="0" anchor="ctr" anchorCtr="0" forceAA="0" compatLnSpc="1">
            <a:prstTxWarp prst="textNoShape">
              <a:avLst/>
            </a:prstTxWarp>
            <a:noAutofit/>
          </a:bodyPr>
          <a:lstStyle/>
          <a:p>
            <a:pPr algn="ctr"/>
            <a:endParaRPr lang="en-IN" sz="3108"/>
          </a:p>
        </p:txBody>
      </p:sp>
      <p:sp>
        <p:nvSpPr>
          <p:cNvPr id="33" name="Rectangle 32"/>
          <p:cNvSpPr/>
          <p:nvPr/>
        </p:nvSpPr>
        <p:spPr>
          <a:xfrm>
            <a:off x="2671106" y="4441334"/>
            <a:ext cx="6177183" cy="1659137"/>
          </a:xfrm>
          <a:prstGeom prst="rect">
            <a:avLst/>
          </a:prstGeom>
          <a:solidFill>
            <a:srgbClr val="00B0F0">
              <a:alpha val="22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169" tIns="59084" rIns="118169" bIns="59084" numCol="1" spcCol="0" rtlCol="0" fromWordArt="0" anchor="ctr" anchorCtr="0" forceAA="0" compatLnSpc="1">
            <a:prstTxWarp prst="textNoShape">
              <a:avLst/>
            </a:prstTxWarp>
            <a:noAutofit/>
          </a:bodyPr>
          <a:lstStyle/>
          <a:p>
            <a:pPr algn="ctr"/>
            <a:endParaRPr lang="en-IN" sz="3108"/>
          </a:p>
        </p:txBody>
      </p:sp>
      <p:sp>
        <p:nvSpPr>
          <p:cNvPr id="34" name="Rectangle 33"/>
          <p:cNvSpPr/>
          <p:nvPr/>
        </p:nvSpPr>
        <p:spPr>
          <a:xfrm>
            <a:off x="2683415" y="6176443"/>
            <a:ext cx="6177183" cy="975223"/>
          </a:xfrm>
          <a:prstGeom prst="rect">
            <a:avLst/>
          </a:prstGeom>
          <a:solidFill>
            <a:srgbClr val="00B0F0">
              <a:alpha val="22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169" tIns="59084" rIns="118169" bIns="59084" numCol="1" spcCol="0" rtlCol="0" fromWordArt="0" anchor="ctr" anchorCtr="0" forceAA="0" compatLnSpc="1">
            <a:prstTxWarp prst="textNoShape">
              <a:avLst/>
            </a:prstTxWarp>
            <a:noAutofit/>
          </a:bodyPr>
          <a:lstStyle/>
          <a:p>
            <a:pPr algn="ctr"/>
            <a:endParaRPr lang="en-IN" sz="3108"/>
          </a:p>
        </p:txBody>
      </p:sp>
      <p:sp>
        <p:nvSpPr>
          <p:cNvPr id="35" name="Rectangle 34"/>
          <p:cNvSpPr/>
          <p:nvPr/>
        </p:nvSpPr>
        <p:spPr>
          <a:xfrm>
            <a:off x="2738463" y="7995414"/>
            <a:ext cx="6177183" cy="299813"/>
          </a:xfrm>
          <a:prstGeom prst="rect">
            <a:avLst/>
          </a:prstGeom>
          <a:solidFill>
            <a:srgbClr val="00B0F0">
              <a:alpha val="22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169" tIns="59084" rIns="118169" bIns="59084" numCol="1" spcCol="0" rtlCol="0" fromWordArt="0" anchor="ctr" anchorCtr="0" forceAA="0" compatLnSpc="1">
            <a:prstTxWarp prst="textNoShape">
              <a:avLst/>
            </a:prstTxWarp>
            <a:noAutofit/>
          </a:bodyPr>
          <a:lstStyle/>
          <a:p>
            <a:pPr algn="ctr"/>
            <a:endParaRPr lang="en-IN" sz="3108"/>
          </a:p>
        </p:txBody>
      </p:sp>
      <p:sp>
        <p:nvSpPr>
          <p:cNvPr id="36" name="TextBox 35"/>
          <p:cNvSpPr txBox="1"/>
          <p:nvPr/>
        </p:nvSpPr>
        <p:spPr>
          <a:xfrm>
            <a:off x="752916" y="2169742"/>
            <a:ext cx="1692090" cy="569771"/>
          </a:xfrm>
          <a:prstGeom prst="rect">
            <a:avLst/>
          </a:prstGeom>
          <a:solidFill>
            <a:schemeClr val="accent6">
              <a:lumMod val="20000"/>
              <a:lumOff val="80000"/>
            </a:schemeClr>
          </a:solidFill>
          <a:ln w="3175">
            <a:solidFill>
              <a:schemeClr val="tx1"/>
            </a:solidFill>
          </a:ln>
        </p:spPr>
        <p:txBody>
          <a:bodyPr wrap="square" rtlCol="0">
            <a:spAutoFit/>
          </a:bodyPr>
          <a:lstStyle/>
          <a:p>
            <a:r>
              <a:rPr lang="en-US" sz="1034" dirty="0"/>
              <a:t>Files, </a:t>
            </a:r>
            <a:r>
              <a:rPr lang="en-US" sz="1034" dirty="0" smtClean="0"/>
              <a:t>Data Extract ,Format </a:t>
            </a:r>
            <a:r>
              <a:rPr lang="en-US" sz="1034" dirty="0"/>
              <a:t>and Non Plot image selector area</a:t>
            </a:r>
            <a:endParaRPr lang="en-IN" sz="1034" dirty="0"/>
          </a:p>
        </p:txBody>
      </p:sp>
      <p:sp>
        <p:nvSpPr>
          <p:cNvPr id="37" name="TextBox 36"/>
          <p:cNvSpPr txBox="1"/>
          <p:nvPr/>
        </p:nvSpPr>
        <p:spPr>
          <a:xfrm>
            <a:off x="748129" y="3067488"/>
            <a:ext cx="1692090" cy="251479"/>
          </a:xfrm>
          <a:prstGeom prst="rect">
            <a:avLst/>
          </a:prstGeom>
          <a:solidFill>
            <a:schemeClr val="accent6">
              <a:lumMod val="20000"/>
              <a:lumOff val="80000"/>
            </a:schemeClr>
          </a:solidFill>
          <a:ln w="3175">
            <a:solidFill>
              <a:schemeClr val="tx1"/>
            </a:solidFill>
          </a:ln>
        </p:spPr>
        <p:txBody>
          <a:bodyPr wrap="square" rtlCol="0">
            <a:spAutoFit/>
          </a:bodyPr>
          <a:lstStyle/>
          <a:p>
            <a:r>
              <a:rPr lang="en-US" sz="1034" dirty="0"/>
              <a:t>Files selector area.</a:t>
            </a:r>
            <a:endParaRPr lang="en-IN" sz="1034" dirty="0"/>
          </a:p>
        </p:txBody>
      </p:sp>
      <p:sp>
        <p:nvSpPr>
          <p:cNvPr id="38" name="TextBox 37"/>
          <p:cNvSpPr txBox="1"/>
          <p:nvPr/>
        </p:nvSpPr>
        <p:spPr>
          <a:xfrm>
            <a:off x="748129" y="4992481"/>
            <a:ext cx="1692090" cy="251479"/>
          </a:xfrm>
          <a:prstGeom prst="rect">
            <a:avLst/>
          </a:prstGeom>
          <a:solidFill>
            <a:schemeClr val="accent6">
              <a:lumMod val="20000"/>
              <a:lumOff val="80000"/>
            </a:schemeClr>
          </a:solidFill>
          <a:ln w="3175">
            <a:solidFill>
              <a:schemeClr val="tx1"/>
            </a:solidFill>
          </a:ln>
        </p:spPr>
        <p:txBody>
          <a:bodyPr wrap="square" rtlCol="0">
            <a:spAutoFit/>
          </a:bodyPr>
          <a:lstStyle/>
          <a:p>
            <a:r>
              <a:rPr lang="en-US" sz="1034" dirty="0"/>
              <a:t>Format </a:t>
            </a:r>
            <a:r>
              <a:rPr lang="en-US" sz="1034" dirty="0" smtClean="0"/>
              <a:t>selection Area</a:t>
            </a:r>
            <a:endParaRPr lang="en-IN" sz="1034" dirty="0"/>
          </a:p>
        </p:txBody>
      </p:sp>
      <p:sp>
        <p:nvSpPr>
          <p:cNvPr id="39" name="TextBox 38"/>
          <p:cNvSpPr txBox="1"/>
          <p:nvPr/>
        </p:nvSpPr>
        <p:spPr>
          <a:xfrm>
            <a:off x="748129" y="6524841"/>
            <a:ext cx="1692090" cy="410625"/>
          </a:xfrm>
          <a:prstGeom prst="rect">
            <a:avLst/>
          </a:prstGeom>
          <a:solidFill>
            <a:schemeClr val="accent6">
              <a:lumMod val="20000"/>
              <a:lumOff val="80000"/>
            </a:schemeClr>
          </a:solidFill>
          <a:ln w="3175">
            <a:solidFill>
              <a:schemeClr val="tx1"/>
            </a:solidFill>
          </a:ln>
        </p:spPr>
        <p:txBody>
          <a:bodyPr wrap="square" rtlCol="0">
            <a:spAutoFit/>
          </a:bodyPr>
          <a:lstStyle/>
          <a:p>
            <a:r>
              <a:rPr lang="en-US" sz="1034" dirty="0"/>
              <a:t>Deviation entry ,Additional connector data input area</a:t>
            </a:r>
            <a:endParaRPr lang="en-IN" sz="1034" dirty="0"/>
          </a:p>
        </p:txBody>
      </p:sp>
      <p:sp>
        <p:nvSpPr>
          <p:cNvPr id="40" name="TextBox 39"/>
          <p:cNvSpPr txBox="1"/>
          <p:nvPr/>
        </p:nvSpPr>
        <p:spPr>
          <a:xfrm>
            <a:off x="748129" y="7295400"/>
            <a:ext cx="1692090" cy="410625"/>
          </a:xfrm>
          <a:prstGeom prst="rect">
            <a:avLst/>
          </a:prstGeom>
          <a:solidFill>
            <a:schemeClr val="accent6">
              <a:lumMod val="20000"/>
              <a:lumOff val="80000"/>
            </a:schemeClr>
          </a:solidFill>
          <a:ln w="3175">
            <a:solidFill>
              <a:schemeClr val="tx1"/>
            </a:solidFill>
          </a:ln>
        </p:spPr>
        <p:txBody>
          <a:bodyPr wrap="square" rtlCol="0">
            <a:spAutoFit/>
          </a:bodyPr>
          <a:lstStyle/>
          <a:p>
            <a:r>
              <a:rPr lang="en-US" sz="1034" dirty="0"/>
              <a:t>Work Order, Report location and deviation area</a:t>
            </a:r>
            <a:endParaRPr lang="en-IN" sz="1034" dirty="0"/>
          </a:p>
        </p:txBody>
      </p:sp>
      <p:sp>
        <p:nvSpPr>
          <p:cNvPr id="41" name="Rectangle 40"/>
          <p:cNvSpPr/>
          <p:nvPr/>
        </p:nvSpPr>
        <p:spPr>
          <a:xfrm>
            <a:off x="2683415" y="7206111"/>
            <a:ext cx="6177183" cy="589204"/>
          </a:xfrm>
          <a:prstGeom prst="rect">
            <a:avLst/>
          </a:prstGeom>
          <a:solidFill>
            <a:srgbClr val="00B0F0">
              <a:alpha val="22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169" tIns="59084" rIns="118169" bIns="59084" numCol="1" spcCol="0" rtlCol="0" fromWordArt="0" anchor="ctr" anchorCtr="0" forceAA="0" compatLnSpc="1">
            <a:prstTxWarp prst="textNoShape">
              <a:avLst/>
            </a:prstTxWarp>
            <a:noAutofit/>
          </a:bodyPr>
          <a:lstStyle/>
          <a:p>
            <a:pPr algn="ctr"/>
            <a:endParaRPr lang="en-IN" sz="3108"/>
          </a:p>
        </p:txBody>
      </p:sp>
      <p:sp>
        <p:nvSpPr>
          <p:cNvPr id="42" name="TextBox 41"/>
          <p:cNvSpPr txBox="1"/>
          <p:nvPr/>
        </p:nvSpPr>
        <p:spPr>
          <a:xfrm>
            <a:off x="748129" y="7940005"/>
            <a:ext cx="1692090" cy="251479"/>
          </a:xfrm>
          <a:prstGeom prst="rect">
            <a:avLst/>
          </a:prstGeom>
          <a:solidFill>
            <a:schemeClr val="accent6">
              <a:lumMod val="20000"/>
              <a:lumOff val="80000"/>
            </a:schemeClr>
          </a:solidFill>
          <a:ln w="3175">
            <a:solidFill>
              <a:schemeClr val="tx1"/>
            </a:solidFill>
          </a:ln>
        </p:spPr>
        <p:txBody>
          <a:bodyPr wrap="square" rtlCol="0">
            <a:spAutoFit/>
          </a:bodyPr>
          <a:lstStyle/>
          <a:p>
            <a:r>
              <a:rPr lang="en-US" sz="1034" dirty="0"/>
              <a:t>Publish area</a:t>
            </a:r>
            <a:endParaRPr lang="en-IN" sz="1034" dirty="0"/>
          </a:p>
        </p:txBody>
      </p:sp>
      <p:sp>
        <p:nvSpPr>
          <p:cNvPr id="43" name="Rectangle 42"/>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p:cNvSpPr txBox="1"/>
          <p:nvPr/>
        </p:nvSpPr>
        <p:spPr>
          <a:xfrm>
            <a:off x="538828" y="8930762"/>
            <a:ext cx="8646447" cy="1169551"/>
          </a:xfrm>
          <a:prstGeom prst="rect">
            <a:avLst/>
          </a:prstGeom>
          <a:noFill/>
        </p:spPr>
        <p:txBody>
          <a:bodyPr wrap="square" rtlCol="0">
            <a:spAutoFit/>
          </a:bodyPr>
          <a:lstStyle/>
          <a:p>
            <a:r>
              <a:rPr lang="en-IN" sz="1200" b="1" dirty="0" smtClean="0"/>
              <a:t>1.1.1 User Interface and Automation is written in TCL/TK 8.3.</a:t>
            </a:r>
          </a:p>
          <a:p>
            <a:r>
              <a:rPr lang="en-IN" sz="1200" dirty="0" smtClean="0"/>
              <a:t>The user interface and automation  is written in TCL/TK 8.3.2 . It is written first with TCL version 8.5.9 and is later back ported to 8.3 to meet the encryption Requirements. The TCL files are converted to bytecode format. As  direct encryption is not possible , A practical approach that’s  possible is deployed. Converting back Bytecodes to </a:t>
            </a:r>
            <a:r>
              <a:rPr lang="en-IN" sz="1200" dirty="0" err="1" smtClean="0"/>
              <a:t>tcl</a:t>
            </a:r>
            <a:r>
              <a:rPr lang="en-IN" sz="1200" dirty="0" smtClean="0"/>
              <a:t> files is extremely difficult if not impossible.</a:t>
            </a:r>
          </a:p>
          <a:p>
            <a:r>
              <a:rPr lang="en-IN" sz="1000" dirty="0" smtClean="0"/>
              <a:t>TCLPro is available for free download at </a:t>
            </a:r>
            <a:r>
              <a:rPr lang="en-IN" sz="1000" dirty="0" smtClean="0">
                <a:hlinkClick r:id="rId3"/>
              </a:rPr>
              <a:t>https</a:t>
            </a:r>
            <a:r>
              <a:rPr lang="en-IN" sz="1000" dirty="0">
                <a:hlinkClick r:id="rId3"/>
              </a:rPr>
              <a:t>://www.tcl.tk/software/tclpro/eval</a:t>
            </a:r>
            <a:r>
              <a:rPr lang="en-IN" sz="1000" dirty="0" smtClean="0">
                <a:hlinkClick r:id="rId3"/>
              </a:rPr>
              <a:t>/</a:t>
            </a:r>
            <a:endParaRPr lang="en-IN" sz="1000" dirty="0" smtClean="0"/>
          </a:p>
          <a:p>
            <a:endParaRPr lang="en-IN" sz="1200" dirty="0"/>
          </a:p>
        </p:txBody>
      </p:sp>
      <p:sp>
        <p:nvSpPr>
          <p:cNvPr id="45" name="TextBox 44"/>
          <p:cNvSpPr txBox="1"/>
          <p:nvPr/>
        </p:nvSpPr>
        <p:spPr>
          <a:xfrm>
            <a:off x="538828" y="10166909"/>
            <a:ext cx="8646447" cy="1015663"/>
          </a:xfrm>
          <a:prstGeom prst="rect">
            <a:avLst/>
          </a:prstGeom>
          <a:noFill/>
        </p:spPr>
        <p:txBody>
          <a:bodyPr wrap="square" rtlCol="0">
            <a:spAutoFit/>
          </a:bodyPr>
          <a:lstStyle/>
          <a:p>
            <a:r>
              <a:rPr lang="en-IN" sz="1200" b="1" dirty="0" smtClean="0"/>
              <a:t>1.1.2 User Interface compatibility.</a:t>
            </a:r>
          </a:p>
          <a:p>
            <a:r>
              <a:rPr lang="en-IN" sz="1200" dirty="0" smtClean="0"/>
              <a:t>The user interface and automation is compatible with Altair 2021 and Altair 2022 versions. Please make sure you are using the correct version of Hyperworks to launch the automation. It is also compatible with the new hyperworks interface , however at present extensive testing on the new Hyperworks interface is not Carried out. Should you find any issues – Please contact the methodology department.</a:t>
            </a:r>
          </a:p>
          <a:p>
            <a:endParaRPr lang="en-IN" sz="1200" dirty="0"/>
          </a:p>
        </p:txBody>
      </p:sp>
      <p:sp>
        <p:nvSpPr>
          <p:cNvPr id="46" name="TextBox 45"/>
          <p:cNvSpPr txBox="1"/>
          <p:nvPr/>
        </p:nvSpPr>
        <p:spPr>
          <a:xfrm>
            <a:off x="538828" y="11142302"/>
            <a:ext cx="8646447" cy="1200329"/>
          </a:xfrm>
          <a:prstGeom prst="rect">
            <a:avLst/>
          </a:prstGeom>
          <a:noFill/>
        </p:spPr>
        <p:txBody>
          <a:bodyPr wrap="square" rtlCol="0">
            <a:spAutoFit/>
          </a:bodyPr>
          <a:lstStyle/>
          <a:p>
            <a:r>
              <a:rPr lang="en-IN" sz="1200" b="1" dirty="0" smtClean="0"/>
              <a:t>1.1.3 System Requirements.</a:t>
            </a:r>
          </a:p>
          <a:p>
            <a:r>
              <a:rPr lang="en-IN" sz="1200" dirty="0" smtClean="0"/>
              <a:t>The Automation currently supports windows 10 and 11. Linux support is unavailable for release1.</a:t>
            </a:r>
          </a:p>
          <a:p>
            <a:r>
              <a:rPr lang="en-IN" sz="1200" dirty="0" smtClean="0"/>
              <a:t>Recommended hardware – 32 GB RAM- 3200+ MHZ , intel 8</a:t>
            </a:r>
            <a:r>
              <a:rPr lang="en-IN" sz="1200" baseline="30000" dirty="0" smtClean="0"/>
              <a:t>th</a:t>
            </a:r>
            <a:r>
              <a:rPr lang="en-IN" sz="1200" dirty="0" smtClean="0"/>
              <a:t> gen core i7, NVidia Quadro M series GPU,  and SSD storage. </a:t>
            </a:r>
          </a:p>
          <a:p>
            <a:r>
              <a:rPr lang="en-IN" sz="1200" dirty="0" smtClean="0"/>
              <a:t>(The automations should perform reasonably well with similar AMD hardware)</a:t>
            </a:r>
          </a:p>
          <a:p>
            <a:r>
              <a:rPr lang="en-IN" sz="1200" dirty="0" smtClean="0"/>
              <a:t>The automations should work in ancient systems but the performance will be severely limited and could crash the system when multiple</a:t>
            </a:r>
          </a:p>
          <a:p>
            <a:r>
              <a:rPr lang="en-IN" sz="1200" dirty="0" smtClean="0"/>
              <a:t>Result files are loaded.</a:t>
            </a:r>
            <a:endParaRPr lang="en-IN" sz="1200" dirty="0"/>
          </a:p>
        </p:txBody>
      </p:sp>
    </p:spTree>
    <p:extLst>
      <p:ext uri="{BB962C8B-B14F-4D97-AF65-F5344CB8AC3E}">
        <p14:creationId xmlns:p14="http://schemas.microsoft.com/office/powerpoint/2010/main" val="1384550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4899033" cy="330988"/>
          </a:xfrm>
          <a:prstGeom prst="rect">
            <a:avLst/>
          </a:prstGeom>
          <a:noFill/>
        </p:spPr>
        <p:txBody>
          <a:bodyPr wrap="none" rtlCol="0">
            <a:spAutoFit/>
          </a:bodyPr>
          <a:lstStyle/>
          <a:p>
            <a:r>
              <a:rPr lang="en-US" sz="1551" dirty="0" smtClean="0"/>
              <a:t>1.2.0		 </a:t>
            </a:r>
            <a:r>
              <a:rPr lang="en-US" sz="1551" dirty="0"/>
              <a:t>Project ,Product , solver and Unit selector </a:t>
            </a:r>
            <a:r>
              <a:rPr lang="en-US" sz="1551" dirty="0" smtClean="0"/>
              <a:t>area</a:t>
            </a:r>
            <a:endParaRPr lang="en-US" sz="1551" dirty="0"/>
          </a:p>
        </p:txBody>
      </p:sp>
      <p:grpSp>
        <p:nvGrpSpPr>
          <p:cNvPr id="5" name="Group 4"/>
          <p:cNvGrpSpPr/>
          <p:nvPr/>
        </p:nvGrpSpPr>
        <p:grpSpPr>
          <a:xfrm>
            <a:off x="658247" y="789663"/>
            <a:ext cx="8166449" cy="1649734"/>
            <a:chOff x="658247" y="911587"/>
            <a:chExt cx="8166449" cy="1649734"/>
          </a:xfrm>
        </p:grpSpPr>
        <p:pic>
          <p:nvPicPr>
            <p:cNvPr id="3" name="Picture 2"/>
            <p:cNvPicPr>
              <a:picLocks noChangeAspect="1"/>
            </p:cNvPicPr>
            <p:nvPr/>
          </p:nvPicPr>
          <p:blipFill>
            <a:blip r:embed="rId2"/>
            <a:stretch>
              <a:fillRect/>
            </a:stretch>
          </p:blipFill>
          <p:spPr>
            <a:xfrm>
              <a:off x="658247" y="2086669"/>
              <a:ext cx="8166449" cy="474652"/>
            </a:xfrm>
            <a:prstGeom prst="rect">
              <a:avLst/>
            </a:prstGeom>
          </p:spPr>
        </p:pic>
        <p:grpSp>
          <p:nvGrpSpPr>
            <p:cNvPr id="4" name="Group 3"/>
            <p:cNvGrpSpPr/>
            <p:nvPr/>
          </p:nvGrpSpPr>
          <p:grpSpPr>
            <a:xfrm>
              <a:off x="1368485" y="911587"/>
              <a:ext cx="6664871" cy="1117145"/>
              <a:chOff x="1368485" y="911587"/>
              <a:chExt cx="6664871" cy="1117145"/>
            </a:xfrm>
          </p:grpSpPr>
          <p:sp>
            <p:nvSpPr>
              <p:cNvPr id="2" name="TextBox 1"/>
              <p:cNvSpPr txBox="1"/>
              <p:nvPr/>
            </p:nvSpPr>
            <p:spPr>
              <a:xfrm>
                <a:off x="1368485" y="911587"/>
                <a:ext cx="1442943" cy="271293"/>
              </a:xfrm>
              <a:prstGeom prst="rect">
                <a:avLst/>
              </a:prstGeom>
              <a:solidFill>
                <a:schemeClr val="accent6">
                  <a:lumMod val="20000"/>
                  <a:lumOff val="80000"/>
                </a:schemeClr>
              </a:solidFill>
              <a:ln w="3175">
                <a:solidFill>
                  <a:schemeClr val="tx1"/>
                </a:solidFill>
              </a:ln>
            </p:spPr>
            <p:txBody>
              <a:bodyPr wrap="square" rtlCol="0">
                <a:spAutoFit/>
              </a:bodyPr>
              <a:lstStyle/>
              <a:p>
                <a:pPr algn="ctr"/>
                <a:r>
                  <a:rPr lang="en-US" sz="1163" dirty="0"/>
                  <a:t>SOLVER SELECTOR</a:t>
                </a:r>
                <a:endParaRPr lang="en-IN" sz="1163" dirty="0"/>
              </a:p>
            </p:txBody>
          </p:sp>
          <p:sp>
            <p:nvSpPr>
              <p:cNvPr id="7" name="TextBox 6"/>
              <p:cNvSpPr txBox="1"/>
              <p:nvPr/>
            </p:nvSpPr>
            <p:spPr>
              <a:xfrm>
                <a:off x="3120873" y="911587"/>
                <a:ext cx="1311155" cy="271293"/>
              </a:xfrm>
              <a:prstGeom prst="rect">
                <a:avLst/>
              </a:prstGeom>
              <a:solidFill>
                <a:schemeClr val="accent6">
                  <a:lumMod val="20000"/>
                  <a:lumOff val="80000"/>
                </a:schemeClr>
              </a:solidFill>
              <a:ln w="3175">
                <a:solidFill>
                  <a:schemeClr val="tx1"/>
                </a:solidFill>
              </a:ln>
            </p:spPr>
            <p:txBody>
              <a:bodyPr wrap="square" rtlCol="0">
                <a:spAutoFit/>
              </a:bodyPr>
              <a:lstStyle/>
              <a:p>
                <a:pPr algn="ctr"/>
                <a:r>
                  <a:rPr lang="en-US" sz="1163" dirty="0"/>
                  <a:t>CLIENT SELECTOR</a:t>
                </a:r>
                <a:endParaRPr lang="en-IN" sz="1163" dirty="0"/>
              </a:p>
            </p:txBody>
          </p:sp>
          <p:sp>
            <p:nvSpPr>
              <p:cNvPr id="8" name="TextBox 7"/>
              <p:cNvSpPr txBox="1"/>
              <p:nvPr/>
            </p:nvSpPr>
            <p:spPr>
              <a:xfrm>
                <a:off x="4741472" y="911587"/>
                <a:ext cx="1491220" cy="271293"/>
              </a:xfrm>
              <a:prstGeom prst="rect">
                <a:avLst/>
              </a:prstGeom>
              <a:solidFill>
                <a:schemeClr val="accent6">
                  <a:lumMod val="20000"/>
                  <a:lumOff val="80000"/>
                </a:schemeClr>
              </a:solidFill>
              <a:ln w="3175">
                <a:solidFill>
                  <a:schemeClr val="tx1"/>
                </a:solidFill>
              </a:ln>
            </p:spPr>
            <p:txBody>
              <a:bodyPr wrap="square" rtlCol="0">
                <a:spAutoFit/>
              </a:bodyPr>
              <a:lstStyle/>
              <a:p>
                <a:pPr algn="ctr"/>
                <a:r>
                  <a:rPr lang="en-US" sz="1163" dirty="0"/>
                  <a:t>PRODUCT SELECTOR</a:t>
                </a:r>
                <a:endParaRPr lang="en-IN" sz="1163" dirty="0"/>
              </a:p>
            </p:txBody>
          </p:sp>
          <p:sp>
            <p:nvSpPr>
              <p:cNvPr id="9" name="TextBox 8"/>
              <p:cNvSpPr txBox="1"/>
              <p:nvPr/>
            </p:nvSpPr>
            <p:spPr>
              <a:xfrm>
                <a:off x="6542136" y="911587"/>
                <a:ext cx="1491220" cy="271293"/>
              </a:xfrm>
              <a:prstGeom prst="rect">
                <a:avLst/>
              </a:prstGeom>
              <a:solidFill>
                <a:schemeClr val="accent6">
                  <a:lumMod val="20000"/>
                  <a:lumOff val="80000"/>
                </a:schemeClr>
              </a:solidFill>
              <a:ln w="3175">
                <a:solidFill>
                  <a:schemeClr val="tx1"/>
                </a:solidFill>
              </a:ln>
            </p:spPr>
            <p:txBody>
              <a:bodyPr wrap="square" rtlCol="0">
                <a:spAutoFit/>
              </a:bodyPr>
              <a:lstStyle/>
              <a:p>
                <a:pPr algn="ctr"/>
                <a:r>
                  <a:rPr lang="en-US" sz="1163" dirty="0"/>
                  <a:t>UNIT SELECTOR</a:t>
                </a:r>
                <a:endParaRPr lang="en-IN" sz="1163" dirty="0"/>
              </a:p>
            </p:txBody>
          </p:sp>
          <p:cxnSp>
            <p:nvCxnSpPr>
              <p:cNvPr id="16" name="Straight Arrow Connector 15"/>
              <p:cNvCxnSpPr/>
              <p:nvPr/>
            </p:nvCxnSpPr>
            <p:spPr>
              <a:xfrm>
                <a:off x="7287746" y="1182880"/>
                <a:ext cx="0" cy="84585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487082" y="1182880"/>
                <a:ext cx="0" cy="84585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752593" y="1182880"/>
                <a:ext cx="0" cy="84585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097996" y="1182880"/>
                <a:ext cx="0" cy="84585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538828" y="2820148"/>
            <a:ext cx="8646447" cy="646331"/>
          </a:xfrm>
          <a:prstGeom prst="rect">
            <a:avLst/>
          </a:prstGeom>
          <a:noFill/>
        </p:spPr>
        <p:txBody>
          <a:bodyPr wrap="square" rtlCol="0">
            <a:spAutoFit/>
          </a:bodyPr>
          <a:lstStyle/>
          <a:p>
            <a:r>
              <a:rPr lang="en-IN" sz="1200" b="1" dirty="0" smtClean="0"/>
              <a:t>1.2.1 Solver Selector.</a:t>
            </a:r>
          </a:p>
          <a:p>
            <a:r>
              <a:rPr lang="en-IN" sz="1200" dirty="0" smtClean="0"/>
              <a:t>Select the appropriate solver from the drop down list. Currently supported solvers are Abaqus</a:t>
            </a:r>
            <a:r>
              <a:rPr lang="en-IN" sz="1200" dirty="0"/>
              <a:t> </a:t>
            </a:r>
            <a:r>
              <a:rPr lang="en-IN" sz="1200" dirty="0" smtClean="0"/>
              <a:t>implicit , Abaqus Explicit , Pamcrash and LsDyna. There are many dependencies associated with this selection. So please make correct selections.</a:t>
            </a:r>
            <a:endParaRPr lang="en-IN" sz="1200" dirty="0"/>
          </a:p>
        </p:txBody>
      </p:sp>
      <p:sp>
        <p:nvSpPr>
          <p:cNvPr id="24" name="TextBox 23"/>
          <p:cNvSpPr txBox="1"/>
          <p:nvPr/>
        </p:nvSpPr>
        <p:spPr>
          <a:xfrm>
            <a:off x="538828" y="3665962"/>
            <a:ext cx="8646447" cy="461665"/>
          </a:xfrm>
          <a:prstGeom prst="rect">
            <a:avLst/>
          </a:prstGeom>
          <a:noFill/>
        </p:spPr>
        <p:txBody>
          <a:bodyPr wrap="square" rtlCol="0">
            <a:spAutoFit/>
          </a:bodyPr>
          <a:lstStyle/>
          <a:p>
            <a:r>
              <a:rPr lang="en-IN" sz="1200" b="1" dirty="0" smtClean="0"/>
              <a:t>1.2.2 Client Selector.</a:t>
            </a:r>
          </a:p>
          <a:p>
            <a:r>
              <a:rPr lang="en-IN" sz="1200" dirty="0" smtClean="0"/>
              <a:t>Select the appropriate solver from the drop down list. If certain client seems to be unavailable in the list, Please select Any.</a:t>
            </a:r>
            <a:endParaRPr lang="en-IN" sz="1200" dirty="0"/>
          </a:p>
        </p:txBody>
      </p:sp>
      <p:sp>
        <p:nvSpPr>
          <p:cNvPr id="25" name="TextBox 24"/>
          <p:cNvSpPr txBox="1"/>
          <p:nvPr/>
        </p:nvSpPr>
        <p:spPr>
          <a:xfrm>
            <a:off x="538827" y="4373314"/>
            <a:ext cx="8646447" cy="1015663"/>
          </a:xfrm>
          <a:prstGeom prst="rect">
            <a:avLst/>
          </a:prstGeom>
          <a:noFill/>
        </p:spPr>
        <p:txBody>
          <a:bodyPr wrap="square" rtlCol="0">
            <a:spAutoFit/>
          </a:bodyPr>
          <a:lstStyle/>
          <a:p>
            <a:r>
              <a:rPr lang="en-IN" sz="1200" b="1" dirty="0" smtClean="0"/>
              <a:t>1.2.3 Product  Selector.</a:t>
            </a:r>
          </a:p>
          <a:p>
            <a:r>
              <a:rPr lang="en-IN" sz="1200" dirty="0" smtClean="0"/>
              <a:t>Select the appropriate Product choice from the drop down list. Currently supported Products are Doors and Hard trims. However if Generic page formats are chosen , There shouldn't be any issues running the automation for any product.</a:t>
            </a:r>
          </a:p>
          <a:p>
            <a:r>
              <a:rPr lang="en-IN" sz="1200" dirty="0" smtClean="0"/>
              <a:t>An Example is – If user wish to generate stress plots of independent parts for a cockpit , Please select those page options in the user interface of the automation.</a:t>
            </a:r>
            <a:endParaRPr lang="en-IN" sz="1200" dirty="0"/>
          </a:p>
        </p:txBody>
      </p:sp>
      <p:sp>
        <p:nvSpPr>
          <p:cNvPr id="26" name="TextBox 25"/>
          <p:cNvSpPr txBox="1"/>
          <p:nvPr/>
        </p:nvSpPr>
        <p:spPr>
          <a:xfrm>
            <a:off x="538828" y="5502288"/>
            <a:ext cx="8646447" cy="830997"/>
          </a:xfrm>
          <a:prstGeom prst="rect">
            <a:avLst/>
          </a:prstGeom>
          <a:noFill/>
        </p:spPr>
        <p:txBody>
          <a:bodyPr wrap="square" rtlCol="0">
            <a:spAutoFit/>
          </a:bodyPr>
          <a:lstStyle/>
          <a:p>
            <a:r>
              <a:rPr lang="en-IN" sz="1200" b="1" dirty="0" smtClean="0"/>
              <a:t>1.2.4 Unit System  Selector.</a:t>
            </a:r>
          </a:p>
          <a:p>
            <a:r>
              <a:rPr lang="en-IN" sz="1200" dirty="0" smtClean="0"/>
              <a:t>Select the appropriate Unit System from the  drop down list. Currently supported Unit systems are Ton-mm-S-N-</a:t>
            </a:r>
            <a:r>
              <a:rPr lang="en-IN" sz="1200" dirty="0" err="1" smtClean="0"/>
              <a:t>Mpa</a:t>
            </a:r>
            <a:r>
              <a:rPr lang="en-IN" sz="1200" dirty="0" smtClean="0"/>
              <a:t> and Kg-mm-Ms-KN-</a:t>
            </a:r>
            <a:r>
              <a:rPr lang="en-IN" sz="1200" dirty="0" err="1" smtClean="0"/>
              <a:t>GPa</a:t>
            </a:r>
            <a:r>
              <a:rPr lang="en-IN" sz="1200" dirty="0" smtClean="0"/>
              <a:t>. If you need another unit system please inform the methodology department in advance , at the start of the project . If support for unit system is not added, It is possible to use the replace all tool in PowerPoint to Swap a particular unit with the one of your choice.</a:t>
            </a:r>
            <a:endParaRPr lang="en-IN" sz="1200" dirty="0"/>
          </a:p>
        </p:txBody>
      </p:sp>
      <p:graphicFrame>
        <p:nvGraphicFramePr>
          <p:cNvPr id="28" name="Table 27"/>
          <p:cNvGraphicFramePr>
            <a:graphicFrameLocks noGrp="1"/>
          </p:cNvGraphicFramePr>
          <p:nvPr>
            <p:extLst>
              <p:ext uri="{D42A27DB-BD31-4B8C-83A1-F6EECF244321}">
                <p14:modId xmlns:p14="http://schemas.microsoft.com/office/powerpoint/2010/main" val="3341904671"/>
              </p:ext>
            </p:extLst>
          </p:nvPr>
        </p:nvGraphicFramePr>
        <p:xfrm>
          <a:off x="598535" y="6781274"/>
          <a:ext cx="8527026" cy="3543250"/>
        </p:xfrm>
        <a:graphic>
          <a:graphicData uri="http://schemas.openxmlformats.org/drawingml/2006/table">
            <a:tbl>
              <a:tblPr/>
              <a:tblGrid>
                <a:gridCol w="1866357">
                  <a:extLst>
                    <a:ext uri="{9D8B030D-6E8A-4147-A177-3AD203B41FA5}">
                      <a16:colId xmlns:a16="http://schemas.microsoft.com/office/drawing/2014/main" val="3925156289"/>
                    </a:ext>
                  </a:extLst>
                </a:gridCol>
                <a:gridCol w="821882">
                  <a:extLst>
                    <a:ext uri="{9D8B030D-6E8A-4147-A177-3AD203B41FA5}">
                      <a16:colId xmlns:a16="http://schemas.microsoft.com/office/drawing/2014/main" val="886782447"/>
                    </a:ext>
                  </a:extLst>
                </a:gridCol>
                <a:gridCol w="821882">
                  <a:extLst>
                    <a:ext uri="{9D8B030D-6E8A-4147-A177-3AD203B41FA5}">
                      <a16:colId xmlns:a16="http://schemas.microsoft.com/office/drawing/2014/main" val="2563776130"/>
                    </a:ext>
                  </a:extLst>
                </a:gridCol>
                <a:gridCol w="821882">
                  <a:extLst>
                    <a:ext uri="{9D8B030D-6E8A-4147-A177-3AD203B41FA5}">
                      <a16:colId xmlns:a16="http://schemas.microsoft.com/office/drawing/2014/main" val="4050211305"/>
                    </a:ext>
                  </a:extLst>
                </a:gridCol>
                <a:gridCol w="821882">
                  <a:extLst>
                    <a:ext uri="{9D8B030D-6E8A-4147-A177-3AD203B41FA5}">
                      <a16:colId xmlns:a16="http://schemas.microsoft.com/office/drawing/2014/main" val="1181350185"/>
                    </a:ext>
                  </a:extLst>
                </a:gridCol>
                <a:gridCol w="821882">
                  <a:extLst>
                    <a:ext uri="{9D8B030D-6E8A-4147-A177-3AD203B41FA5}">
                      <a16:colId xmlns:a16="http://schemas.microsoft.com/office/drawing/2014/main" val="661369357"/>
                    </a:ext>
                  </a:extLst>
                </a:gridCol>
                <a:gridCol w="821882">
                  <a:extLst>
                    <a:ext uri="{9D8B030D-6E8A-4147-A177-3AD203B41FA5}">
                      <a16:colId xmlns:a16="http://schemas.microsoft.com/office/drawing/2014/main" val="693458533"/>
                    </a:ext>
                  </a:extLst>
                </a:gridCol>
                <a:gridCol w="907495">
                  <a:extLst>
                    <a:ext uri="{9D8B030D-6E8A-4147-A177-3AD203B41FA5}">
                      <a16:colId xmlns:a16="http://schemas.microsoft.com/office/drawing/2014/main" val="1801826252"/>
                    </a:ext>
                  </a:extLst>
                </a:gridCol>
                <a:gridCol w="821882">
                  <a:extLst>
                    <a:ext uri="{9D8B030D-6E8A-4147-A177-3AD203B41FA5}">
                      <a16:colId xmlns:a16="http://schemas.microsoft.com/office/drawing/2014/main" val="1405290113"/>
                    </a:ext>
                  </a:extLst>
                </a:gridCol>
              </a:tblGrid>
              <a:tr h="339643">
                <a:tc>
                  <a:txBody>
                    <a:bodyPr/>
                    <a:lstStyle/>
                    <a:p>
                      <a:pPr algn="ctr" fontAlgn="b"/>
                      <a:r>
                        <a:rPr lang="en-IN" sz="1100" b="1" i="0" u="none" strike="noStrike">
                          <a:solidFill>
                            <a:srgbClr val="000000"/>
                          </a:solidFill>
                          <a:effectLst/>
                          <a:latin typeface="Calibri" panose="020F0502020204030204" pitchFamily="34" charset="0"/>
                        </a:rPr>
                        <a:t>MASS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1100" b="1" i="0" u="none" strike="noStrike">
                          <a:solidFill>
                            <a:srgbClr val="000000"/>
                          </a:solidFill>
                          <a:effectLst/>
                          <a:latin typeface="Calibri" panose="020F0502020204030204" pitchFamily="34" charset="0"/>
                        </a:rPr>
                        <a:t>LENGTH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1100" b="1"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1100" b="1" i="0" u="none" strike="noStrike">
                          <a:solidFill>
                            <a:srgbClr val="000000"/>
                          </a:solidFill>
                          <a:effectLst/>
                          <a:latin typeface="Calibri" panose="020F0502020204030204" pitchFamily="34" charset="0"/>
                        </a:rPr>
                        <a:t>FORCE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1100" b="1" i="0" u="none" strike="noStrike">
                          <a:solidFill>
                            <a:srgbClr val="000000"/>
                          </a:solidFill>
                          <a:effectLst/>
                          <a:latin typeface="Calibri" panose="020F0502020204030204" pitchFamily="34" charset="0"/>
                        </a:rPr>
                        <a:t>STRESS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1100" b="1" i="0" u="none" strike="noStrike">
                          <a:solidFill>
                            <a:srgbClr val="000000"/>
                          </a:solidFill>
                          <a:effectLst/>
                          <a:latin typeface="Calibri" panose="020F0502020204030204" pitchFamily="34" charset="0"/>
                        </a:rPr>
                        <a:t>ENERGY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1100" b="1" i="0" u="none" strike="noStrike">
                          <a:solidFill>
                            <a:srgbClr val="000000"/>
                          </a:solidFill>
                          <a:effectLst/>
                          <a:latin typeface="Calibri" panose="020F0502020204030204" pitchFamily="34" charset="0"/>
                        </a:rPr>
                        <a:t>DENSITY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1100" b="1" i="0" u="none" strike="noStrike">
                          <a:solidFill>
                            <a:srgbClr val="000000"/>
                          </a:solidFill>
                          <a:effectLst/>
                          <a:latin typeface="Calibri" panose="020F0502020204030204" pitchFamily="34" charset="0"/>
                        </a:rPr>
                        <a:t>YOUNG's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1100" b="1" i="0" u="none" strike="noStrike">
                          <a:solidFill>
                            <a:srgbClr val="000000"/>
                          </a:solidFill>
                          <a:effectLst/>
                          <a:latin typeface="Calibri" panose="020F0502020204030204" pitchFamily="34" charset="0"/>
                        </a:rPr>
                        <a:t>GRAVITY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84735665"/>
                  </a:ext>
                </a:extLst>
              </a:tr>
              <a:tr h="219125">
                <a:tc>
                  <a:txBody>
                    <a:bodyPr/>
                    <a:lstStyle/>
                    <a:p>
                      <a:pPr algn="ctr" fontAlgn="b"/>
                      <a:r>
                        <a:rPr lang="en-IN" sz="1100" b="0" i="0" u="none" strike="noStrike">
                          <a:solidFill>
                            <a:srgbClr val="000000"/>
                          </a:solidFill>
                          <a:effectLst/>
                          <a:latin typeface="Calibri" panose="020F0502020204030204" pitchFamily="34" charset="0"/>
                        </a:rPr>
                        <a:t>kg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076001"/>
                  </a:ext>
                </a:extLst>
              </a:tr>
              <a:tr h="219125">
                <a:tc>
                  <a:txBody>
                    <a:bodyPr/>
                    <a:lstStyle/>
                    <a:p>
                      <a:pPr algn="ctr" fontAlgn="b"/>
                      <a:r>
                        <a:rPr lang="en-IN" sz="1100" b="0" i="0" u="none" strike="noStrike">
                          <a:solidFill>
                            <a:srgbClr val="000000"/>
                          </a:solidFill>
                          <a:effectLst/>
                          <a:latin typeface="Calibri" panose="020F0502020204030204" pitchFamily="34" charset="0"/>
                        </a:rPr>
                        <a:t>kg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cm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1.0e-02 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978207"/>
                  </a:ext>
                </a:extLst>
              </a:tr>
              <a:tr h="219125">
                <a:tc>
                  <a:txBody>
                    <a:bodyPr/>
                    <a:lstStyle/>
                    <a:p>
                      <a:pPr algn="ctr" fontAlgn="b"/>
                      <a:r>
                        <a:rPr lang="en-IN" sz="1100" b="0" i="0" u="none" strike="noStrike">
                          <a:solidFill>
                            <a:srgbClr val="000000"/>
                          </a:solidFill>
                          <a:effectLst/>
                          <a:latin typeface="Calibri" panose="020F0502020204030204" pitchFamily="34" charset="0"/>
                        </a:rPr>
                        <a:t>kg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cm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1.0e+04 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743745"/>
                  </a:ext>
                </a:extLst>
              </a:tr>
              <a:tr h="219125">
                <a:tc>
                  <a:txBody>
                    <a:bodyPr/>
                    <a:lstStyle/>
                    <a:p>
                      <a:pPr algn="ctr" fontAlgn="b"/>
                      <a:r>
                        <a:rPr lang="en-IN" sz="1100" b="0" i="0" u="none" strike="noStrike">
                          <a:solidFill>
                            <a:srgbClr val="000000"/>
                          </a:solidFill>
                          <a:effectLst/>
                          <a:latin typeface="Calibri" panose="020F0502020204030204" pitchFamily="34" charset="0"/>
                        </a:rPr>
                        <a:t>kg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cm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1.0e+10 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140358"/>
                  </a:ext>
                </a:extLst>
              </a:tr>
              <a:tr h="219125">
                <a:tc>
                  <a:txBody>
                    <a:bodyPr/>
                    <a:lstStyle/>
                    <a:p>
                      <a:pPr algn="ctr" fontAlgn="b"/>
                      <a:r>
                        <a:rPr lang="en-IN" sz="1100" b="0" i="0" u="none" strike="noStrike">
                          <a:solidFill>
                            <a:srgbClr val="000000"/>
                          </a:solidFill>
                          <a:effectLst/>
                          <a:latin typeface="Calibri" panose="020F0502020204030204" pitchFamily="34" charset="0"/>
                        </a:rPr>
                        <a:t>kg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kN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GPa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kN-mm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8181399"/>
                  </a:ext>
                </a:extLst>
              </a:tr>
              <a:tr h="219125">
                <a:tc>
                  <a:txBody>
                    <a:bodyPr/>
                    <a:lstStyle/>
                    <a:p>
                      <a:pPr algn="ctr" fontAlgn="b"/>
                      <a:r>
                        <a:rPr lang="en-IN" sz="1100" b="0" i="0" u="none" strike="noStrike">
                          <a:solidFill>
                            <a:srgbClr val="000000"/>
                          </a:solidFill>
                          <a:effectLst/>
                          <a:latin typeface="Calibri" panose="020F0502020204030204" pitchFamily="34" charset="0"/>
                        </a:rPr>
                        <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cm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dyne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dyne/cm²</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erg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026484"/>
                  </a:ext>
                </a:extLst>
              </a:tr>
              <a:tr h="396616">
                <a:tc>
                  <a:txBody>
                    <a:bodyPr/>
                    <a:lstStyle/>
                    <a:p>
                      <a:pPr algn="ctr" fontAlgn="b"/>
                      <a:r>
                        <a:rPr lang="en-IN" sz="1100" b="0" i="0" u="none" strike="noStrike">
                          <a:solidFill>
                            <a:srgbClr val="000000"/>
                          </a:solidFill>
                          <a:effectLst/>
                          <a:latin typeface="Calibri" panose="020F0502020204030204" pitchFamily="34" charset="0"/>
                        </a:rPr>
                        <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cm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1.0e+07 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Mbar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1.0e+07 Ncm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9436860"/>
                  </a:ext>
                </a:extLst>
              </a:tr>
              <a:tr h="219125">
                <a:tc>
                  <a:txBody>
                    <a:bodyPr/>
                    <a:lstStyle/>
                    <a:p>
                      <a:pPr algn="ctr" fontAlgn="b"/>
                      <a:r>
                        <a:rPr lang="en-IN" sz="1100" b="0" i="0" u="none" strike="noStrike">
                          <a:solidFill>
                            <a:srgbClr val="000000"/>
                          </a:solidFill>
                          <a:effectLst/>
                          <a:latin typeface="Calibri" panose="020F0502020204030204" pitchFamily="34" charset="0"/>
                        </a:rPr>
                        <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1.0e-06 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5860695"/>
                  </a:ext>
                </a:extLst>
              </a:tr>
              <a:tr h="219125">
                <a:tc>
                  <a:txBody>
                    <a:bodyPr/>
                    <a:lstStyle/>
                    <a:p>
                      <a:pPr algn="ctr" fontAlgn="b"/>
                      <a:r>
                        <a:rPr lang="en-IN" sz="1100" b="0" i="0" u="none" strike="noStrike">
                          <a:solidFill>
                            <a:srgbClr val="000000"/>
                          </a:solidFill>
                          <a:effectLst/>
                          <a:latin typeface="Calibri" panose="020F0502020204030204" pitchFamily="34" charset="0"/>
                        </a:rPr>
                        <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N-mm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8600064"/>
                  </a:ext>
                </a:extLst>
              </a:tr>
              <a:tr h="219125">
                <a:tc>
                  <a:txBody>
                    <a:bodyPr/>
                    <a:lstStyle/>
                    <a:p>
                      <a:pPr algn="ctr" fontAlgn="b"/>
                      <a:r>
                        <a:rPr lang="en-IN" sz="1100" b="0" i="0" u="none" strike="noStrike">
                          <a:solidFill>
                            <a:srgbClr val="000000"/>
                          </a:solidFill>
                          <a:effectLst/>
                          <a:latin typeface="Calibri" panose="020F0502020204030204" pitchFamily="34" charset="0"/>
                        </a:rPr>
                        <a:t>ton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N-mm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9583178"/>
                  </a:ext>
                </a:extLst>
              </a:tr>
              <a:tr h="219125">
                <a:tc>
                  <a:txBody>
                    <a:bodyPr/>
                    <a:lstStyle/>
                    <a:p>
                      <a:pPr algn="ctr" fontAlgn="b"/>
                      <a:r>
                        <a:rPr lang="en-IN" sz="1100" b="0" i="0" u="none" strike="noStrike">
                          <a:solidFill>
                            <a:srgbClr val="000000"/>
                          </a:solidFill>
                          <a:effectLst/>
                          <a:latin typeface="Calibri" panose="020F0502020204030204" pitchFamily="34" charset="0"/>
                        </a:rPr>
                        <a:t>kgf-s²/mm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kgf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kgf/mm²</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kgf-mm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7.98E-10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2.11E+04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479830"/>
                  </a:ext>
                </a:extLst>
              </a:tr>
              <a:tr h="396616">
                <a:tc>
                  <a:txBody>
                    <a:bodyPr/>
                    <a:lstStyle/>
                    <a:p>
                      <a:pPr algn="ctr" fontAlgn="b"/>
                      <a:r>
                        <a:rPr lang="en-IN" sz="1100" b="0" i="0" u="none" strike="noStrike">
                          <a:solidFill>
                            <a:srgbClr val="000000"/>
                          </a:solidFill>
                          <a:effectLst/>
                          <a:latin typeface="Calibri" panose="020F0502020204030204" pitchFamily="34" charset="0"/>
                        </a:rPr>
                        <a:t>kg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1.0e+03 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9.81E+03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0421614"/>
                  </a:ext>
                </a:extLst>
              </a:tr>
              <a:tr h="219125">
                <a:tc>
                  <a:txBody>
                    <a:bodyPr/>
                    <a:lstStyle/>
                    <a:p>
                      <a:pPr algn="ctr" fontAlgn="b"/>
                      <a:r>
                        <a:rPr lang="en-IN" sz="1100" b="0" i="0" u="none" strike="noStrike">
                          <a:solidFill>
                            <a:srgbClr val="000000"/>
                          </a:solidFill>
                          <a:effectLst/>
                          <a:latin typeface="Calibri" panose="020F0502020204030204" pitchFamily="34" charset="0"/>
                        </a:rPr>
                        <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cm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1.0e+1 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7.83E+00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2.07E+06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9.81E-04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075970"/>
                  </a:ext>
                </a:extLst>
              </a:tr>
            </a:tbl>
          </a:graphicData>
        </a:graphic>
      </p:graphicFrame>
      <p:sp>
        <p:nvSpPr>
          <p:cNvPr id="29" name="TextBox 28"/>
          <p:cNvSpPr txBox="1"/>
          <p:nvPr/>
        </p:nvSpPr>
        <p:spPr>
          <a:xfrm>
            <a:off x="3752593" y="6455717"/>
            <a:ext cx="1903598" cy="276999"/>
          </a:xfrm>
          <a:prstGeom prst="rect">
            <a:avLst/>
          </a:prstGeom>
          <a:noFill/>
        </p:spPr>
        <p:txBody>
          <a:bodyPr wrap="none" rtlCol="0">
            <a:spAutoFit/>
          </a:bodyPr>
          <a:lstStyle/>
          <a:p>
            <a:r>
              <a:rPr lang="en-IN" sz="1200" u="sng" dirty="0" smtClean="0"/>
              <a:t>Unit system reference table</a:t>
            </a:r>
            <a:endParaRPr lang="en-IN" sz="1200" u="sng" dirty="0"/>
          </a:p>
        </p:txBody>
      </p:sp>
    </p:spTree>
    <p:extLst>
      <p:ext uri="{BB962C8B-B14F-4D97-AF65-F5344CB8AC3E}">
        <p14:creationId xmlns:p14="http://schemas.microsoft.com/office/powerpoint/2010/main" val="31981392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6657720" cy="330988"/>
          </a:xfrm>
          <a:prstGeom prst="rect">
            <a:avLst/>
          </a:prstGeom>
          <a:noFill/>
        </p:spPr>
        <p:txBody>
          <a:bodyPr wrap="none" rtlCol="0">
            <a:spAutoFit/>
          </a:bodyPr>
          <a:lstStyle/>
          <a:p>
            <a:r>
              <a:rPr lang="en-US" sz="1551" dirty="0" smtClean="0"/>
              <a:t>1.3.0		 Files selector, Data selector , load files and Generate Non Plot switch.</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538828" y="2820148"/>
            <a:ext cx="8646447" cy="830997"/>
          </a:xfrm>
          <a:prstGeom prst="rect">
            <a:avLst/>
          </a:prstGeom>
          <a:noFill/>
        </p:spPr>
        <p:txBody>
          <a:bodyPr wrap="square" rtlCol="0">
            <a:spAutoFit/>
          </a:bodyPr>
          <a:lstStyle/>
          <a:p>
            <a:r>
              <a:rPr lang="en-IN" sz="1200" b="1" dirty="0" smtClean="0"/>
              <a:t>1.3.1 Choose Directory.</a:t>
            </a:r>
          </a:p>
          <a:p>
            <a:r>
              <a:rPr lang="en-IN" sz="1200" dirty="0" smtClean="0"/>
              <a:t>Select the folder where you have kept the result files and input files with this switch. Always keep the files in SSD. Please do not choose the folders on network or hard disk . This will result in a very slow loading process. This has nothing to do with the automation. It’s a general guideline.</a:t>
            </a:r>
            <a:endParaRPr lang="en-IN" sz="1200" dirty="0"/>
          </a:p>
        </p:txBody>
      </p:sp>
      <p:grpSp>
        <p:nvGrpSpPr>
          <p:cNvPr id="3" name="Group 2"/>
          <p:cNvGrpSpPr/>
          <p:nvPr/>
        </p:nvGrpSpPr>
        <p:grpSpPr>
          <a:xfrm>
            <a:off x="623888" y="789661"/>
            <a:ext cx="8209863" cy="1572102"/>
            <a:chOff x="623888" y="911587"/>
            <a:chExt cx="8209863" cy="1572102"/>
          </a:xfrm>
        </p:grpSpPr>
        <p:sp>
          <p:nvSpPr>
            <p:cNvPr id="2" name="TextBox 1"/>
            <p:cNvSpPr txBox="1"/>
            <p:nvPr/>
          </p:nvSpPr>
          <p:spPr>
            <a:xfrm>
              <a:off x="1368485" y="911587"/>
              <a:ext cx="1442943" cy="450251"/>
            </a:xfrm>
            <a:prstGeom prst="rect">
              <a:avLst/>
            </a:prstGeom>
            <a:solidFill>
              <a:schemeClr val="accent6">
                <a:lumMod val="20000"/>
                <a:lumOff val="80000"/>
              </a:schemeClr>
            </a:solidFill>
            <a:ln w="3175">
              <a:solidFill>
                <a:schemeClr val="tx1"/>
              </a:solidFill>
            </a:ln>
          </p:spPr>
          <p:txBody>
            <a:bodyPr wrap="square" rtlCol="0">
              <a:spAutoFit/>
            </a:bodyPr>
            <a:lstStyle/>
            <a:p>
              <a:pPr algn="ctr"/>
              <a:r>
                <a:rPr lang="en-US" sz="1163" dirty="0" smtClean="0"/>
                <a:t>DIRECTORY SELECTOR SWITCH</a:t>
              </a:r>
              <a:endParaRPr lang="en-IN" sz="1163" dirty="0"/>
            </a:p>
          </p:txBody>
        </p:sp>
        <p:sp>
          <p:nvSpPr>
            <p:cNvPr id="7" name="TextBox 6"/>
            <p:cNvSpPr txBox="1"/>
            <p:nvPr/>
          </p:nvSpPr>
          <p:spPr>
            <a:xfrm>
              <a:off x="3120873" y="911587"/>
              <a:ext cx="1311155" cy="450251"/>
            </a:xfrm>
            <a:prstGeom prst="rect">
              <a:avLst/>
            </a:prstGeom>
            <a:solidFill>
              <a:schemeClr val="accent6">
                <a:lumMod val="20000"/>
                <a:lumOff val="80000"/>
              </a:schemeClr>
            </a:solidFill>
            <a:ln w="3175">
              <a:solidFill>
                <a:schemeClr val="tx1"/>
              </a:solidFill>
            </a:ln>
          </p:spPr>
          <p:txBody>
            <a:bodyPr wrap="square" rtlCol="0">
              <a:spAutoFit/>
            </a:bodyPr>
            <a:lstStyle/>
            <a:p>
              <a:pPr algn="ctr"/>
              <a:r>
                <a:rPr lang="en-US" sz="1163" dirty="0" smtClean="0"/>
                <a:t>EXCTRACT DATA SWITCH</a:t>
              </a:r>
              <a:endParaRPr lang="en-IN" sz="1163" dirty="0"/>
            </a:p>
          </p:txBody>
        </p:sp>
        <p:sp>
          <p:nvSpPr>
            <p:cNvPr id="8" name="TextBox 7"/>
            <p:cNvSpPr txBox="1"/>
            <p:nvPr/>
          </p:nvSpPr>
          <p:spPr>
            <a:xfrm>
              <a:off x="4741472" y="911587"/>
              <a:ext cx="1491220" cy="450251"/>
            </a:xfrm>
            <a:prstGeom prst="rect">
              <a:avLst/>
            </a:prstGeom>
            <a:solidFill>
              <a:schemeClr val="accent6">
                <a:lumMod val="20000"/>
                <a:lumOff val="80000"/>
              </a:schemeClr>
            </a:solidFill>
            <a:ln w="3175">
              <a:solidFill>
                <a:schemeClr val="tx1"/>
              </a:solidFill>
            </a:ln>
          </p:spPr>
          <p:txBody>
            <a:bodyPr wrap="square" rtlCol="0">
              <a:spAutoFit/>
            </a:bodyPr>
            <a:lstStyle/>
            <a:p>
              <a:pPr algn="ctr"/>
              <a:r>
                <a:rPr lang="en-US" sz="1163" dirty="0" smtClean="0"/>
                <a:t>LOAD FILES TO FORMAT SWITCH</a:t>
              </a:r>
              <a:endParaRPr lang="en-IN" sz="1163" dirty="0"/>
            </a:p>
          </p:txBody>
        </p:sp>
        <p:sp>
          <p:nvSpPr>
            <p:cNvPr id="9" name="TextBox 8"/>
            <p:cNvSpPr txBox="1"/>
            <p:nvPr/>
          </p:nvSpPr>
          <p:spPr>
            <a:xfrm>
              <a:off x="6542136" y="911587"/>
              <a:ext cx="1491220" cy="450251"/>
            </a:xfrm>
            <a:prstGeom prst="rect">
              <a:avLst/>
            </a:prstGeom>
            <a:solidFill>
              <a:schemeClr val="accent6">
                <a:lumMod val="20000"/>
                <a:lumOff val="80000"/>
              </a:schemeClr>
            </a:solidFill>
            <a:ln w="3175">
              <a:solidFill>
                <a:schemeClr val="tx1"/>
              </a:solidFill>
            </a:ln>
          </p:spPr>
          <p:txBody>
            <a:bodyPr wrap="square" rtlCol="0">
              <a:spAutoFit/>
            </a:bodyPr>
            <a:lstStyle/>
            <a:p>
              <a:pPr algn="ctr"/>
              <a:r>
                <a:rPr lang="en-US" sz="1163" dirty="0" smtClean="0"/>
                <a:t>GENERATE NON PLOT SWITCH</a:t>
              </a:r>
              <a:endParaRPr lang="en-IN" sz="1163" dirty="0"/>
            </a:p>
          </p:txBody>
        </p:sp>
        <p:cxnSp>
          <p:nvCxnSpPr>
            <p:cNvPr id="16" name="Straight Arrow Connector 15"/>
            <p:cNvCxnSpPr>
              <a:stCxn id="9" idx="2"/>
            </p:cNvCxnSpPr>
            <p:nvPr/>
          </p:nvCxnSpPr>
          <p:spPr>
            <a:xfrm>
              <a:off x="7287746" y="1361838"/>
              <a:ext cx="0" cy="66689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p:cNvCxnSpPr>
            <p:nvPr/>
          </p:nvCxnSpPr>
          <p:spPr>
            <a:xfrm>
              <a:off x="5487082" y="1361838"/>
              <a:ext cx="0" cy="66689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p:cNvCxnSpPr>
            <p:nvPr/>
          </p:nvCxnSpPr>
          <p:spPr>
            <a:xfrm>
              <a:off x="3776451" y="1361838"/>
              <a:ext cx="4974" cy="66689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2"/>
            </p:cNvCxnSpPr>
            <p:nvPr/>
          </p:nvCxnSpPr>
          <p:spPr>
            <a:xfrm>
              <a:off x="2089957" y="1361838"/>
              <a:ext cx="8039" cy="66689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23888" y="2062343"/>
              <a:ext cx="8209863" cy="421346"/>
            </a:xfrm>
            <a:prstGeom prst="rect">
              <a:avLst/>
            </a:prstGeom>
          </p:spPr>
        </p:pic>
      </p:grpSp>
      <p:pic>
        <p:nvPicPr>
          <p:cNvPr id="31" name="Picture 30"/>
          <p:cNvPicPr>
            <a:picLocks noChangeAspect="1"/>
          </p:cNvPicPr>
          <p:nvPr/>
        </p:nvPicPr>
        <p:blipFill rotWithShape="1">
          <a:blip r:embed="rId3"/>
          <a:srcRect b="83541"/>
          <a:stretch/>
        </p:blipFill>
        <p:spPr>
          <a:xfrm>
            <a:off x="630799" y="11957791"/>
            <a:ext cx="4877144" cy="279820"/>
          </a:xfrm>
          <a:prstGeom prst="rect">
            <a:avLst/>
          </a:prstGeom>
        </p:spPr>
      </p:pic>
      <p:sp>
        <p:nvSpPr>
          <p:cNvPr id="32" name="Rectangle 31"/>
          <p:cNvSpPr/>
          <p:nvPr/>
        </p:nvSpPr>
        <p:spPr>
          <a:xfrm>
            <a:off x="545554" y="11655480"/>
            <a:ext cx="1518108" cy="276999"/>
          </a:xfrm>
          <a:prstGeom prst="rect">
            <a:avLst/>
          </a:prstGeom>
        </p:spPr>
        <p:txBody>
          <a:bodyPr wrap="none">
            <a:spAutoFit/>
          </a:bodyPr>
          <a:lstStyle/>
          <a:p>
            <a:r>
              <a:rPr lang="en-IN" sz="1200" dirty="0"/>
              <a:t>INCLU / ../INCLUDE1/</a:t>
            </a:r>
          </a:p>
        </p:txBody>
      </p:sp>
      <p:grpSp>
        <p:nvGrpSpPr>
          <p:cNvPr id="37" name="Group 36"/>
          <p:cNvGrpSpPr/>
          <p:nvPr/>
        </p:nvGrpSpPr>
        <p:grpSpPr>
          <a:xfrm>
            <a:off x="4584154" y="3764353"/>
            <a:ext cx="4601121" cy="2304642"/>
            <a:chOff x="2571957" y="3658285"/>
            <a:chExt cx="4601121" cy="2304642"/>
          </a:xfrm>
        </p:grpSpPr>
        <p:pic>
          <p:nvPicPr>
            <p:cNvPr id="13" name="Picture 12"/>
            <p:cNvPicPr>
              <a:picLocks noChangeAspect="1"/>
            </p:cNvPicPr>
            <p:nvPr/>
          </p:nvPicPr>
          <p:blipFill>
            <a:blip r:embed="rId4"/>
            <a:stretch>
              <a:fillRect/>
            </a:stretch>
          </p:blipFill>
          <p:spPr>
            <a:xfrm>
              <a:off x="2571957" y="4919214"/>
              <a:ext cx="2625291" cy="1043713"/>
            </a:xfrm>
            <a:prstGeom prst="rect">
              <a:avLst/>
            </a:prstGeom>
            <a:ln w="3175">
              <a:solidFill>
                <a:schemeClr val="tx1"/>
              </a:solidFill>
            </a:ln>
          </p:spPr>
        </p:pic>
        <p:pic>
          <p:nvPicPr>
            <p:cNvPr id="14" name="Picture 13"/>
            <p:cNvPicPr>
              <a:picLocks noChangeAspect="1"/>
            </p:cNvPicPr>
            <p:nvPr/>
          </p:nvPicPr>
          <p:blipFill>
            <a:blip r:embed="rId5"/>
            <a:stretch>
              <a:fillRect/>
            </a:stretch>
          </p:blipFill>
          <p:spPr>
            <a:xfrm>
              <a:off x="2571957" y="4575422"/>
              <a:ext cx="2625291" cy="291699"/>
            </a:xfrm>
            <a:prstGeom prst="rect">
              <a:avLst/>
            </a:prstGeom>
            <a:ln w="3175">
              <a:solidFill>
                <a:schemeClr val="tx1"/>
              </a:solidFill>
            </a:ln>
          </p:spPr>
        </p:pic>
        <p:pic>
          <p:nvPicPr>
            <p:cNvPr id="34" name="Picture 33"/>
            <p:cNvPicPr>
              <a:picLocks noChangeAspect="1"/>
            </p:cNvPicPr>
            <p:nvPr/>
          </p:nvPicPr>
          <p:blipFill>
            <a:blip r:embed="rId6"/>
            <a:stretch>
              <a:fillRect/>
            </a:stretch>
          </p:blipFill>
          <p:spPr>
            <a:xfrm>
              <a:off x="5292305" y="3658285"/>
              <a:ext cx="1880773" cy="2284791"/>
            </a:xfrm>
            <a:prstGeom prst="rect">
              <a:avLst/>
            </a:prstGeom>
            <a:ln w="3175">
              <a:solidFill>
                <a:schemeClr val="tx1"/>
              </a:solidFill>
            </a:ln>
          </p:spPr>
        </p:pic>
        <p:sp>
          <p:nvSpPr>
            <p:cNvPr id="35" name="Rectangle 34"/>
            <p:cNvSpPr/>
            <p:nvPr/>
          </p:nvSpPr>
          <p:spPr>
            <a:xfrm>
              <a:off x="5956867" y="5616283"/>
              <a:ext cx="580445" cy="61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TextBox 35"/>
          <p:cNvSpPr txBox="1"/>
          <p:nvPr/>
        </p:nvSpPr>
        <p:spPr>
          <a:xfrm>
            <a:off x="538828" y="3832871"/>
            <a:ext cx="6585557" cy="769441"/>
          </a:xfrm>
          <a:prstGeom prst="rect">
            <a:avLst/>
          </a:prstGeom>
          <a:noFill/>
        </p:spPr>
        <p:txBody>
          <a:bodyPr wrap="square" rtlCol="0">
            <a:spAutoFit/>
          </a:bodyPr>
          <a:lstStyle/>
          <a:p>
            <a:r>
              <a:rPr lang="en-IN" sz="1100" dirty="0" smtClean="0"/>
              <a:t>In order to load the files , Entry of a  valid Work order number is mandatory. If you Don’t have a work order number, Please contact the TCL. You can enter a work order ID that you will create later as well. But please do make sure that the work order entered is valid. This gets written to the log files. And during tracking process it shouldn't happen that the work order id is invalid.</a:t>
            </a:r>
            <a:endParaRPr lang="en-IN" sz="1100" dirty="0"/>
          </a:p>
        </p:txBody>
      </p:sp>
      <p:sp>
        <p:nvSpPr>
          <p:cNvPr id="38" name="TextBox 37"/>
          <p:cNvSpPr txBox="1"/>
          <p:nvPr/>
        </p:nvSpPr>
        <p:spPr>
          <a:xfrm>
            <a:off x="545554" y="6195096"/>
            <a:ext cx="8646447" cy="1200329"/>
          </a:xfrm>
          <a:prstGeom prst="rect">
            <a:avLst/>
          </a:prstGeom>
          <a:noFill/>
        </p:spPr>
        <p:txBody>
          <a:bodyPr wrap="square" rtlCol="0">
            <a:spAutoFit/>
          </a:bodyPr>
          <a:lstStyle/>
          <a:p>
            <a:endParaRPr lang="en-IN" sz="1200" dirty="0" smtClean="0"/>
          </a:p>
          <a:p>
            <a:r>
              <a:rPr lang="en-IN" sz="1200" b="1" dirty="0" smtClean="0"/>
              <a:t>1.3.2 What to select.</a:t>
            </a:r>
            <a:endParaRPr lang="en-IN" sz="1200" b="1" dirty="0"/>
          </a:p>
          <a:p>
            <a:r>
              <a:rPr lang="en-IN" sz="1200" dirty="0" smtClean="0"/>
              <a:t>Once you have entered a valid work order number the switch will be active . Click on the switch and Navigate to the folder where you have the results and click On it . Now the result files should appear at  files selector area.</a:t>
            </a:r>
          </a:p>
          <a:p>
            <a:r>
              <a:rPr lang="en-IN" sz="1200" dirty="0" smtClean="0"/>
              <a:t>User can choose the report files that they intend to make report with . For LS-Dyna the automation shall publish the folder names . User need to select the folders that they need to Load for Ls-Dyna.</a:t>
            </a:r>
            <a:endParaRPr lang="en-IN" sz="1200" dirty="0"/>
          </a:p>
        </p:txBody>
      </p:sp>
      <p:grpSp>
        <p:nvGrpSpPr>
          <p:cNvPr id="58" name="Group 57"/>
          <p:cNvGrpSpPr/>
          <p:nvPr/>
        </p:nvGrpSpPr>
        <p:grpSpPr>
          <a:xfrm>
            <a:off x="630799" y="7588810"/>
            <a:ext cx="4040470" cy="2380296"/>
            <a:chOff x="630799" y="7032222"/>
            <a:chExt cx="4040470" cy="2380296"/>
          </a:xfrm>
        </p:grpSpPr>
        <p:pic>
          <p:nvPicPr>
            <p:cNvPr id="17" name="Picture 16"/>
            <p:cNvPicPr>
              <a:picLocks noChangeAspect="1"/>
            </p:cNvPicPr>
            <p:nvPr/>
          </p:nvPicPr>
          <p:blipFill>
            <a:blip r:embed="rId7"/>
            <a:stretch>
              <a:fillRect/>
            </a:stretch>
          </p:blipFill>
          <p:spPr>
            <a:xfrm>
              <a:off x="630799" y="7032222"/>
              <a:ext cx="1832890" cy="2380296"/>
            </a:xfrm>
            <a:prstGeom prst="rect">
              <a:avLst/>
            </a:prstGeom>
            <a:ln w="3175">
              <a:solidFill>
                <a:schemeClr val="tx1"/>
              </a:solidFill>
            </a:ln>
          </p:spPr>
        </p:pic>
        <p:pic>
          <p:nvPicPr>
            <p:cNvPr id="39" name="Picture 38"/>
            <p:cNvPicPr>
              <a:picLocks noChangeAspect="1"/>
            </p:cNvPicPr>
            <p:nvPr/>
          </p:nvPicPr>
          <p:blipFill>
            <a:blip r:embed="rId6"/>
            <a:stretch>
              <a:fillRect/>
            </a:stretch>
          </p:blipFill>
          <p:spPr>
            <a:xfrm>
              <a:off x="2721706" y="7044159"/>
              <a:ext cx="1949563" cy="2368359"/>
            </a:xfrm>
            <a:prstGeom prst="rect">
              <a:avLst/>
            </a:prstGeom>
            <a:ln w="3175">
              <a:solidFill>
                <a:schemeClr val="tx1"/>
              </a:solidFill>
            </a:ln>
          </p:spPr>
        </p:pic>
        <p:sp>
          <p:nvSpPr>
            <p:cNvPr id="40" name="Rectangle 39"/>
            <p:cNvSpPr/>
            <p:nvPr/>
          </p:nvSpPr>
          <p:spPr>
            <a:xfrm>
              <a:off x="2721706" y="7432141"/>
              <a:ext cx="1902512" cy="5653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Straight Arrow Connector 41"/>
            <p:cNvCxnSpPr/>
            <p:nvPr/>
          </p:nvCxnSpPr>
          <p:spPr>
            <a:xfrm>
              <a:off x="2530874" y="7592286"/>
              <a:ext cx="1908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4716305" y="7504603"/>
            <a:ext cx="4583061" cy="2511978"/>
            <a:chOff x="4716305" y="6884400"/>
            <a:chExt cx="4583061" cy="2511978"/>
          </a:xfrm>
        </p:grpSpPr>
        <p:pic>
          <p:nvPicPr>
            <p:cNvPr id="27" name="Picture 26"/>
            <p:cNvPicPr>
              <a:picLocks noChangeAspect="1"/>
            </p:cNvPicPr>
            <p:nvPr/>
          </p:nvPicPr>
          <p:blipFill>
            <a:blip r:embed="rId8"/>
            <a:stretch>
              <a:fillRect/>
            </a:stretch>
          </p:blipFill>
          <p:spPr>
            <a:xfrm>
              <a:off x="7241456" y="6950423"/>
              <a:ext cx="2039058" cy="481719"/>
            </a:xfrm>
            <a:prstGeom prst="rect">
              <a:avLst/>
            </a:prstGeom>
          </p:spPr>
        </p:pic>
        <p:grpSp>
          <p:nvGrpSpPr>
            <p:cNvPr id="59" name="Group 58"/>
            <p:cNvGrpSpPr/>
            <p:nvPr/>
          </p:nvGrpSpPr>
          <p:grpSpPr>
            <a:xfrm>
              <a:off x="4716305" y="6884400"/>
              <a:ext cx="4583061" cy="2511978"/>
              <a:chOff x="4716305" y="6884400"/>
              <a:chExt cx="4583061" cy="2511978"/>
            </a:xfrm>
          </p:grpSpPr>
          <p:pic>
            <p:nvPicPr>
              <p:cNvPr id="30" name="Picture 29"/>
              <p:cNvPicPr>
                <a:picLocks noChangeAspect="1"/>
              </p:cNvPicPr>
              <p:nvPr/>
            </p:nvPicPr>
            <p:blipFill rotWithShape="1">
              <a:blip r:embed="rId9"/>
              <a:srcRect t="1" b="50821"/>
              <a:stretch/>
            </p:blipFill>
            <p:spPr>
              <a:xfrm>
                <a:off x="7306598" y="7834982"/>
                <a:ext cx="1992768" cy="528603"/>
              </a:xfrm>
              <a:prstGeom prst="rect">
                <a:avLst/>
              </a:prstGeom>
            </p:spPr>
          </p:pic>
          <p:pic>
            <p:nvPicPr>
              <p:cNvPr id="33" name="Picture 32"/>
              <p:cNvPicPr>
                <a:picLocks noChangeAspect="1"/>
              </p:cNvPicPr>
              <p:nvPr/>
            </p:nvPicPr>
            <p:blipFill rotWithShape="1">
              <a:blip r:embed="rId10"/>
              <a:srcRect b="51039"/>
              <a:stretch/>
            </p:blipFill>
            <p:spPr>
              <a:xfrm>
                <a:off x="7325450" y="8636907"/>
                <a:ext cx="1955064" cy="759471"/>
              </a:xfrm>
              <a:prstGeom prst="rect">
                <a:avLst/>
              </a:prstGeom>
            </p:spPr>
          </p:pic>
          <p:sp>
            <p:nvSpPr>
              <p:cNvPr id="44" name="TextBox 43"/>
              <p:cNvSpPr txBox="1"/>
              <p:nvPr/>
            </p:nvSpPr>
            <p:spPr>
              <a:xfrm>
                <a:off x="4716305" y="6884400"/>
                <a:ext cx="2552676" cy="707886"/>
              </a:xfrm>
              <a:prstGeom prst="rect">
                <a:avLst/>
              </a:prstGeom>
              <a:noFill/>
            </p:spPr>
            <p:txBody>
              <a:bodyPr wrap="square" rtlCol="0">
                <a:spAutoFit/>
              </a:bodyPr>
              <a:lstStyle/>
              <a:p>
                <a:r>
                  <a:rPr lang="en-IN" sz="1000" dirty="0" smtClean="0"/>
                  <a:t>Example for Dyna Results.</a:t>
                </a:r>
              </a:p>
              <a:p>
                <a:r>
                  <a:rPr lang="en-IN" sz="1000" dirty="0" smtClean="0"/>
                  <a:t>Each folder has Dyna input and Result files.</a:t>
                </a:r>
              </a:p>
              <a:p>
                <a:r>
                  <a:rPr lang="en-IN" sz="1000" dirty="0" smtClean="0"/>
                  <a:t>So please select the folder once step above this.</a:t>
                </a:r>
                <a:endParaRPr lang="en-IN" sz="1000" dirty="0"/>
              </a:p>
            </p:txBody>
          </p:sp>
          <p:sp>
            <p:nvSpPr>
              <p:cNvPr id="45" name="TextBox 44"/>
              <p:cNvSpPr txBox="1"/>
              <p:nvPr/>
            </p:nvSpPr>
            <p:spPr>
              <a:xfrm>
                <a:off x="4744504" y="7780362"/>
                <a:ext cx="2552676" cy="707886"/>
              </a:xfrm>
              <a:prstGeom prst="rect">
                <a:avLst/>
              </a:prstGeom>
              <a:noFill/>
            </p:spPr>
            <p:txBody>
              <a:bodyPr wrap="square" rtlCol="0">
                <a:spAutoFit/>
              </a:bodyPr>
              <a:lstStyle/>
              <a:p>
                <a:r>
                  <a:rPr lang="en-IN" sz="1000" dirty="0" smtClean="0"/>
                  <a:t>Example for PamCrash Results.</a:t>
                </a:r>
              </a:p>
              <a:p>
                <a:r>
                  <a:rPr lang="en-IN" sz="1000" dirty="0" smtClean="0"/>
                  <a:t>The master folder has PC files and erfh5 files.</a:t>
                </a:r>
              </a:p>
              <a:p>
                <a:r>
                  <a:rPr lang="en-IN" sz="1000" b="1" dirty="0" smtClean="0"/>
                  <a:t>Please note:- DSY and THP files are not supported.</a:t>
                </a:r>
                <a:endParaRPr lang="en-IN" sz="1000" b="1" dirty="0"/>
              </a:p>
            </p:txBody>
          </p:sp>
          <p:sp>
            <p:nvSpPr>
              <p:cNvPr id="46" name="TextBox 45"/>
              <p:cNvSpPr txBox="1"/>
              <p:nvPr/>
            </p:nvSpPr>
            <p:spPr>
              <a:xfrm>
                <a:off x="4735070" y="8816588"/>
                <a:ext cx="2552676" cy="400110"/>
              </a:xfrm>
              <a:prstGeom prst="rect">
                <a:avLst/>
              </a:prstGeom>
              <a:noFill/>
            </p:spPr>
            <p:txBody>
              <a:bodyPr wrap="square" rtlCol="0">
                <a:spAutoFit/>
              </a:bodyPr>
              <a:lstStyle/>
              <a:p>
                <a:r>
                  <a:rPr lang="en-IN" sz="1000" dirty="0" smtClean="0"/>
                  <a:t>Example for Abaqus  Results.</a:t>
                </a:r>
              </a:p>
              <a:p>
                <a:r>
                  <a:rPr lang="en-IN" sz="1000" dirty="0" smtClean="0"/>
                  <a:t>The master folder has inp and ODB files.</a:t>
                </a:r>
              </a:p>
            </p:txBody>
          </p:sp>
        </p:grpSp>
      </p:grpSp>
      <p:sp>
        <p:nvSpPr>
          <p:cNvPr id="47" name="TextBox 46"/>
          <p:cNvSpPr txBox="1"/>
          <p:nvPr/>
        </p:nvSpPr>
        <p:spPr>
          <a:xfrm>
            <a:off x="545554" y="10377402"/>
            <a:ext cx="8646447" cy="830997"/>
          </a:xfrm>
          <a:prstGeom prst="rect">
            <a:avLst/>
          </a:prstGeom>
          <a:noFill/>
        </p:spPr>
        <p:txBody>
          <a:bodyPr wrap="square" rtlCol="0">
            <a:spAutoFit/>
          </a:bodyPr>
          <a:lstStyle/>
          <a:p>
            <a:r>
              <a:rPr lang="en-IN" sz="1200" b="1" dirty="0" smtClean="0"/>
              <a:t>1.3.3 Mandatory Requirements.</a:t>
            </a:r>
            <a:endParaRPr lang="en-IN" sz="1200" b="1" dirty="0"/>
          </a:p>
          <a:p>
            <a:r>
              <a:rPr lang="en-IN" sz="1200" dirty="0" smtClean="0"/>
              <a:t>It is mandatory to have the corresponding input files master present at the result folder. You may have your own include structure formats. But please make sure that the master input files can read all the include files if opened in hyper mesh through a normal procedure.</a:t>
            </a:r>
            <a:endParaRPr lang="en-IN" sz="1200" dirty="0"/>
          </a:p>
        </p:txBody>
      </p:sp>
      <p:sp>
        <p:nvSpPr>
          <p:cNvPr id="48" name="TextBox 47"/>
          <p:cNvSpPr txBox="1"/>
          <p:nvPr/>
        </p:nvSpPr>
        <p:spPr>
          <a:xfrm>
            <a:off x="545554" y="11247420"/>
            <a:ext cx="8646447" cy="276999"/>
          </a:xfrm>
          <a:prstGeom prst="rect">
            <a:avLst/>
          </a:prstGeom>
          <a:noFill/>
        </p:spPr>
        <p:txBody>
          <a:bodyPr wrap="square" rtlCol="0">
            <a:spAutoFit/>
          </a:bodyPr>
          <a:lstStyle/>
          <a:p>
            <a:r>
              <a:rPr lang="en-IN" sz="1200" dirty="0" smtClean="0"/>
              <a:t>An example of Pamcrash include format, to read the include files one folder up the structure is given below.</a:t>
            </a:r>
            <a:endParaRPr lang="en-IN" sz="1200" dirty="0"/>
          </a:p>
        </p:txBody>
      </p:sp>
      <p:cxnSp>
        <p:nvCxnSpPr>
          <p:cNvPr id="50" name="Straight Connector 49"/>
          <p:cNvCxnSpPr/>
          <p:nvPr/>
        </p:nvCxnSpPr>
        <p:spPr>
          <a:xfrm>
            <a:off x="407988" y="6256739"/>
            <a:ext cx="8777287" cy="3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050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3054554" cy="330988"/>
          </a:xfrm>
          <a:prstGeom prst="rect">
            <a:avLst/>
          </a:prstGeom>
          <a:noFill/>
        </p:spPr>
        <p:txBody>
          <a:bodyPr wrap="none" rtlCol="0">
            <a:spAutoFit/>
          </a:bodyPr>
          <a:lstStyle/>
          <a:p>
            <a:r>
              <a:rPr lang="en-US" sz="1551" dirty="0" smtClean="0"/>
              <a:t>1.4.0		 File and Folder Naming.</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538828" y="4033834"/>
            <a:ext cx="8646447" cy="1015663"/>
          </a:xfrm>
          <a:prstGeom prst="rect">
            <a:avLst/>
          </a:prstGeom>
          <a:noFill/>
        </p:spPr>
        <p:txBody>
          <a:bodyPr wrap="square" rtlCol="0">
            <a:spAutoFit/>
          </a:bodyPr>
          <a:lstStyle/>
          <a:p>
            <a:r>
              <a:rPr lang="en-IN" sz="1200" b="1" dirty="0" smtClean="0"/>
              <a:t>1.4.2 Report Folder and master PowerPoint file.</a:t>
            </a:r>
          </a:p>
          <a:p>
            <a:r>
              <a:rPr lang="en-IN" sz="1200" dirty="0" smtClean="0"/>
              <a:t>You will find at every installation location ,The below given files. The master file is a Power point file of </a:t>
            </a:r>
            <a:r>
              <a:rPr lang="en-IN" sz="1200" dirty="0"/>
              <a:t>G</a:t>
            </a:r>
            <a:r>
              <a:rPr lang="en-IN" sz="1200" dirty="0" smtClean="0"/>
              <a:t>rupo Antolin report template.</a:t>
            </a:r>
          </a:p>
          <a:p>
            <a:r>
              <a:rPr lang="en-IN" sz="1200" dirty="0" smtClean="0"/>
              <a:t>You can use any PowerPoint file instead. An example is you can rename a file to master_03 and keep  </a:t>
            </a:r>
            <a:r>
              <a:rPr lang="en-IN" sz="1200" dirty="0"/>
              <a:t>at C:\</a:t>
            </a:r>
            <a:r>
              <a:rPr lang="en-IN" sz="1200" dirty="0" smtClean="0"/>
              <a:t>REPORT folder. The automation will append the slides to this master file. </a:t>
            </a:r>
            <a:r>
              <a:rPr lang="en-IN" sz="1200" dirty="0"/>
              <a:t>But it is recommended that the given file is used to avoid technical issues. </a:t>
            </a:r>
            <a:endParaRPr lang="en-IN" sz="1200" dirty="0" smtClean="0"/>
          </a:p>
          <a:p>
            <a:r>
              <a:rPr lang="en-IN" sz="1200" dirty="0" smtClean="0"/>
              <a:t>Methodology will not provide support for PowerPoint master files you have chosen. </a:t>
            </a:r>
            <a:endParaRPr lang="en-IN" sz="1200" dirty="0"/>
          </a:p>
        </p:txBody>
      </p:sp>
      <p:sp>
        <p:nvSpPr>
          <p:cNvPr id="4" name="Rectangle 3"/>
          <p:cNvSpPr/>
          <p:nvPr/>
        </p:nvSpPr>
        <p:spPr>
          <a:xfrm>
            <a:off x="560091" y="2240910"/>
            <a:ext cx="8646449" cy="461665"/>
          </a:xfrm>
          <a:prstGeom prst="rect">
            <a:avLst/>
          </a:prstGeom>
        </p:spPr>
        <p:txBody>
          <a:bodyPr wrap="square">
            <a:spAutoFit/>
          </a:bodyPr>
          <a:lstStyle/>
          <a:p>
            <a:r>
              <a:rPr lang="en-IN" sz="2400" dirty="0" smtClean="0"/>
              <a:t>REN _ HHN _ DT _ ABS _ RL1 _ LH _ RT _ FDT _ BS50 _ 10N _ F _  1</a:t>
            </a:r>
            <a:endParaRPr lang="en-IN" sz="2400" dirty="0"/>
          </a:p>
        </p:txBody>
      </p:sp>
      <p:graphicFrame>
        <p:nvGraphicFramePr>
          <p:cNvPr id="38" name="Table 37"/>
          <p:cNvGraphicFramePr>
            <a:graphicFrameLocks noGrp="1"/>
          </p:cNvGraphicFramePr>
          <p:nvPr>
            <p:extLst>
              <p:ext uri="{D42A27DB-BD31-4B8C-83A1-F6EECF244321}">
                <p14:modId xmlns:p14="http://schemas.microsoft.com/office/powerpoint/2010/main" val="1136249236"/>
              </p:ext>
            </p:extLst>
          </p:nvPr>
        </p:nvGraphicFramePr>
        <p:xfrm>
          <a:off x="623888" y="8391191"/>
          <a:ext cx="3405187" cy="3864765"/>
        </p:xfrm>
        <a:graphic>
          <a:graphicData uri="http://schemas.openxmlformats.org/drawingml/2006/table">
            <a:tbl>
              <a:tblPr/>
              <a:tblGrid>
                <a:gridCol w="527255">
                  <a:extLst>
                    <a:ext uri="{9D8B030D-6E8A-4147-A177-3AD203B41FA5}">
                      <a16:colId xmlns:a16="http://schemas.microsoft.com/office/drawing/2014/main" val="1451059963"/>
                    </a:ext>
                  </a:extLst>
                </a:gridCol>
                <a:gridCol w="845804">
                  <a:extLst>
                    <a:ext uri="{9D8B030D-6E8A-4147-A177-3AD203B41FA5}">
                      <a16:colId xmlns:a16="http://schemas.microsoft.com/office/drawing/2014/main" val="2190730702"/>
                    </a:ext>
                  </a:extLst>
                </a:gridCol>
                <a:gridCol w="527255">
                  <a:extLst>
                    <a:ext uri="{9D8B030D-6E8A-4147-A177-3AD203B41FA5}">
                      <a16:colId xmlns:a16="http://schemas.microsoft.com/office/drawing/2014/main" val="3205594097"/>
                    </a:ext>
                  </a:extLst>
                </a:gridCol>
                <a:gridCol w="1504873">
                  <a:extLst>
                    <a:ext uri="{9D8B030D-6E8A-4147-A177-3AD203B41FA5}">
                      <a16:colId xmlns:a16="http://schemas.microsoft.com/office/drawing/2014/main" val="2273367359"/>
                    </a:ext>
                  </a:extLst>
                </a:gridCol>
              </a:tblGrid>
              <a:tr h="320658">
                <a:tc>
                  <a:txBody>
                    <a:bodyPr/>
                    <a:lstStyle/>
                    <a:p>
                      <a:pPr algn="ctr" fontAlgn="ctr"/>
                      <a:r>
                        <a:rPr lang="en-IN" sz="900" b="1" i="0" u="none" strike="noStrike">
                          <a:solidFill>
                            <a:srgbClr val="000000"/>
                          </a:solidFill>
                          <a:effectLst/>
                          <a:latin typeface="Calibri" panose="020F0502020204030204" pitchFamily="34" charset="0"/>
                        </a:rPr>
                        <a:t>CLIENT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PRODUCT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CODE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AREA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971115727"/>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BDT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Back_Door_Trim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01947"/>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BDU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Back_Door_Upper_Trim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958700"/>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FKP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Front_Kicking_Plate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6559233"/>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ALU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A_Pillar_Upper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3646495"/>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APL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A_Pillar_Lower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4603695"/>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BPU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B_Pillar_Upper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546885"/>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BPL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B_Pillar_Lower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3926553"/>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CPU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C_Pillar_Upper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5438068"/>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CPL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C_Pillar_Lower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1767891"/>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FKP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Front_Kicking_Plate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4444364"/>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RKP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Rear_Kicking_Plate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7979918"/>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TKP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Trunk_Kicking_Plate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2043388"/>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BPR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B_Pillar_Ramp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049919"/>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CPR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C_Pillar_Ramp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658922"/>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err="1">
                          <a:solidFill>
                            <a:srgbClr val="000000"/>
                          </a:solidFill>
                          <a:effectLst/>
                          <a:latin typeface="Calibri" panose="020F0502020204030204" pitchFamily="34" charset="0"/>
                        </a:rPr>
                        <a:t>Door_Trim</a:t>
                      </a:r>
                      <a:endParaRPr lang="en-IN" sz="9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FDT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Front_Door_Trim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4517000"/>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err="1">
                          <a:solidFill>
                            <a:srgbClr val="000000"/>
                          </a:solidFill>
                          <a:effectLst/>
                          <a:latin typeface="Calibri" panose="020F0502020204030204" pitchFamily="34" charset="0"/>
                        </a:rPr>
                        <a:t>Door_Trim</a:t>
                      </a:r>
                      <a:endParaRPr lang="en-IN" sz="9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RDT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Rear_Door_Trim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998565"/>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err="1">
                          <a:solidFill>
                            <a:srgbClr val="000000"/>
                          </a:solidFill>
                          <a:effectLst/>
                          <a:latin typeface="Calibri" panose="020F0502020204030204" pitchFamily="34" charset="0"/>
                        </a:rPr>
                        <a:t>Door_Trim</a:t>
                      </a:r>
                      <a:endParaRPr lang="en-IN" sz="9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MPT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Map_Pocket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191067"/>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err="1">
                          <a:solidFill>
                            <a:srgbClr val="000000"/>
                          </a:solidFill>
                          <a:effectLst/>
                          <a:latin typeface="Calibri" panose="020F0502020204030204" pitchFamily="34" charset="0"/>
                        </a:rPr>
                        <a:t>Door_Trim</a:t>
                      </a:r>
                      <a:endParaRPr lang="en-IN" sz="9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BLT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Belt_Line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2186447"/>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err="1">
                          <a:solidFill>
                            <a:srgbClr val="000000"/>
                          </a:solidFill>
                          <a:effectLst/>
                          <a:latin typeface="Calibri" panose="020F0502020204030204" pitchFamily="34" charset="0"/>
                        </a:rPr>
                        <a:t>Door_Trim</a:t>
                      </a:r>
                      <a:endParaRPr lang="en-IN" sz="9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PCP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PullCup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2265259"/>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err="1">
                          <a:solidFill>
                            <a:srgbClr val="000000"/>
                          </a:solidFill>
                          <a:effectLst/>
                          <a:latin typeface="Calibri" panose="020F0502020204030204" pitchFamily="34" charset="0"/>
                        </a:rPr>
                        <a:t>Door_Trim</a:t>
                      </a:r>
                      <a:endParaRPr lang="en-IN" sz="9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Hard_Trim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850140"/>
                  </a:ext>
                </a:extLst>
              </a:tr>
              <a:tr h="168767">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err="1">
                          <a:solidFill>
                            <a:srgbClr val="000000"/>
                          </a:solidFill>
                          <a:effectLst/>
                          <a:latin typeface="Calibri" panose="020F0502020204030204" pitchFamily="34" charset="0"/>
                        </a:rPr>
                        <a:t>Door_Trim</a:t>
                      </a:r>
                      <a:endParaRPr lang="en-IN" sz="9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DT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smtClean="0">
                          <a:solidFill>
                            <a:srgbClr val="000000"/>
                          </a:solidFill>
                          <a:effectLst/>
                          <a:latin typeface="Calibri" panose="020F0502020204030204" pitchFamily="34" charset="0"/>
                        </a:rPr>
                        <a:t>Door_trim</a:t>
                      </a:r>
                      <a:endParaRPr lang="en-IN" sz="9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832167"/>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1319576059"/>
              </p:ext>
            </p:extLst>
          </p:nvPr>
        </p:nvGraphicFramePr>
        <p:xfrm>
          <a:off x="4800600" y="8391183"/>
          <a:ext cx="4359030" cy="3864773"/>
        </p:xfrm>
        <a:graphic>
          <a:graphicData uri="http://schemas.openxmlformats.org/drawingml/2006/table">
            <a:tbl>
              <a:tblPr/>
              <a:tblGrid>
                <a:gridCol w="472044">
                  <a:extLst>
                    <a:ext uri="{9D8B030D-6E8A-4147-A177-3AD203B41FA5}">
                      <a16:colId xmlns:a16="http://schemas.microsoft.com/office/drawing/2014/main" val="4117140153"/>
                    </a:ext>
                  </a:extLst>
                </a:gridCol>
                <a:gridCol w="472044">
                  <a:extLst>
                    <a:ext uri="{9D8B030D-6E8A-4147-A177-3AD203B41FA5}">
                      <a16:colId xmlns:a16="http://schemas.microsoft.com/office/drawing/2014/main" val="3132431395"/>
                    </a:ext>
                  </a:extLst>
                </a:gridCol>
                <a:gridCol w="1408756">
                  <a:extLst>
                    <a:ext uri="{9D8B030D-6E8A-4147-A177-3AD203B41FA5}">
                      <a16:colId xmlns:a16="http://schemas.microsoft.com/office/drawing/2014/main" val="1970402589"/>
                    </a:ext>
                  </a:extLst>
                </a:gridCol>
                <a:gridCol w="472044">
                  <a:extLst>
                    <a:ext uri="{9D8B030D-6E8A-4147-A177-3AD203B41FA5}">
                      <a16:colId xmlns:a16="http://schemas.microsoft.com/office/drawing/2014/main" val="707407806"/>
                    </a:ext>
                  </a:extLst>
                </a:gridCol>
                <a:gridCol w="472044">
                  <a:extLst>
                    <a:ext uri="{9D8B030D-6E8A-4147-A177-3AD203B41FA5}">
                      <a16:colId xmlns:a16="http://schemas.microsoft.com/office/drawing/2014/main" val="197628415"/>
                    </a:ext>
                  </a:extLst>
                </a:gridCol>
                <a:gridCol w="1062098">
                  <a:extLst>
                    <a:ext uri="{9D8B030D-6E8A-4147-A177-3AD203B41FA5}">
                      <a16:colId xmlns:a16="http://schemas.microsoft.com/office/drawing/2014/main" val="4003714687"/>
                    </a:ext>
                  </a:extLst>
                </a:gridCol>
              </a:tblGrid>
              <a:tr h="307241">
                <a:tc>
                  <a:txBody>
                    <a:bodyPr/>
                    <a:lstStyle/>
                    <a:p>
                      <a:pPr algn="ctr" fontAlgn="ctr"/>
                      <a:r>
                        <a:rPr lang="en-IN" sz="900" b="1" i="0" u="none" strike="noStrike">
                          <a:solidFill>
                            <a:srgbClr val="000000"/>
                          </a:solidFill>
                          <a:effectLst/>
                          <a:latin typeface="Calibri" panose="020F0502020204030204" pitchFamily="34" charset="0"/>
                        </a:rPr>
                        <a:t>CLIENT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CODE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AREA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LIMIT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FORCE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TOOL_DESCRIPTION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75176565"/>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PR30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Percieved_Rigidity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30mm_Disk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19512"/>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PR50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Percieved_Rigidity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30mm_Disk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003610"/>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Percieved_Rigidity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30mm_Disk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4820900"/>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BS100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Bending_Strength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12mm_Disk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2496544"/>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BS180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Bending_Strength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12mm_Disk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7423314"/>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BS500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Bending_Strength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50mm_Disk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0609272"/>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BS800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Bending_Strength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40mmX80mm_Plate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384728"/>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BS1000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Bending_Strength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40mmX80mm_Plate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351094"/>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Buckling_Strength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40mmX80mm_Plate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925154"/>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SR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Slipping_Resistance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30mm_Disk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349033"/>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ArmRest_Stiffness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40mmX80mm_Plate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7984111"/>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GrabHandle_Torsion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Cylinder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2256128"/>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THM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TibHandle_MisUse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250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Cylinder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277394"/>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THF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Thorax_Impact_Frontal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Dummy Form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6177039"/>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THR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Thorax_Impact_Rearward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Dummy Form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358929"/>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ABF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Abdomen_Impact_Frontal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Dummy Form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642458"/>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ABR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Abdomen_Impact_Rearward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Dummy Form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7390464"/>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PLF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Pelvis_Impact_Frontal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Dummy Form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537683"/>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PLR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Pelvis_Impact_Rearward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Dummy Form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4926435"/>
                  </a:ext>
                </a:extLst>
              </a:tr>
              <a:tr h="161706">
                <a:tc>
                  <a:txBody>
                    <a:bodyPr/>
                    <a:lstStyle/>
                    <a:p>
                      <a:pPr algn="ctr" fontAlgn="b"/>
                      <a:r>
                        <a:rPr lang="en-IN" sz="900" b="0" i="0" u="none" strike="noStrike" dirty="0">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SHF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Shoulder_Impact_Frontal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Dummy Form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8059756"/>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SHR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Shoulder_Impact_Rearward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Dummy Form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3008796"/>
                  </a:ext>
                </a:extLst>
              </a:tr>
              <a:tr h="161706">
                <a:tc>
                  <a:txBody>
                    <a:bodyPr/>
                    <a:lstStyle/>
                    <a:p>
                      <a:pPr algn="ctr" fontAlgn="b"/>
                      <a:r>
                        <a:rPr lang="en-IN" sz="900" b="0" i="0" u="none" strike="noStrike">
                          <a:solidFill>
                            <a:srgbClr val="000000"/>
                          </a:solidFill>
                          <a:effectLst/>
                          <a:latin typeface="Calibri" panose="020F0502020204030204" pitchFamily="34" charset="0"/>
                        </a:rPr>
                        <a:t>REN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SXP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Sun_Exposure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80C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err="1">
                          <a:solidFill>
                            <a:srgbClr val="000000"/>
                          </a:solidFill>
                          <a:effectLst/>
                          <a:latin typeface="Calibri" panose="020F0502020204030204" pitchFamily="34" charset="0"/>
                        </a:rPr>
                        <a:t>Thermal_Load</a:t>
                      </a:r>
                      <a:endParaRPr lang="en-IN" sz="9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5047374"/>
                  </a:ext>
                </a:extLst>
              </a:tr>
            </a:tbl>
          </a:graphicData>
        </a:graphic>
      </p:graphicFrame>
      <p:sp>
        <p:nvSpPr>
          <p:cNvPr id="55" name="Rectangle 54"/>
          <p:cNvSpPr/>
          <p:nvPr/>
        </p:nvSpPr>
        <p:spPr>
          <a:xfrm>
            <a:off x="623887" y="2209017"/>
            <a:ext cx="566960"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8" name="Group 67"/>
          <p:cNvGrpSpPr/>
          <p:nvPr/>
        </p:nvGrpSpPr>
        <p:grpSpPr>
          <a:xfrm>
            <a:off x="557085" y="2174402"/>
            <a:ext cx="8423697" cy="1260469"/>
            <a:chOff x="557085" y="2174402"/>
            <a:chExt cx="8423697" cy="1260469"/>
          </a:xfrm>
        </p:grpSpPr>
        <p:sp>
          <p:nvSpPr>
            <p:cNvPr id="41" name="TextBox 40"/>
            <p:cNvSpPr txBox="1"/>
            <p:nvPr/>
          </p:nvSpPr>
          <p:spPr>
            <a:xfrm>
              <a:off x="557085" y="2820779"/>
              <a:ext cx="543931" cy="461665"/>
            </a:xfrm>
            <a:prstGeom prst="rect">
              <a:avLst/>
            </a:prstGeom>
            <a:noFill/>
          </p:spPr>
          <p:txBody>
            <a:bodyPr wrap="none" rtlCol="0">
              <a:spAutoFit/>
            </a:bodyPr>
            <a:lstStyle/>
            <a:p>
              <a:pPr algn="ctr"/>
              <a:r>
                <a:rPr lang="en-IN" sz="1200" dirty="0" smtClean="0"/>
                <a:t>Client</a:t>
              </a:r>
            </a:p>
            <a:p>
              <a:pPr algn="ctr"/>
              <a:r>
                <a:rPr lang="en-IN" sz="1200" dirty="0" smtClean="0"/>
                <a:t> code</a:t>
              </a:r>
              <a:endParaRPr lang="en-IN" sz="1200" dirty="0"/>
            </a:p>
          </p:txBody>
        </p:sp>
        <p:sp>
          <p:nvSpPr>
            <p:cNvPr id="42" name="TextBox 41"/>
            <p:cNvSpPr txBox="1"/>
            <p:nvPr/>
          </p:nvSpPr>
          <p:spPr>
            <a:xfrm>
              <a:off x="1369717" y="2820410"/>
              <a:ext cx="663067" cy="461665"/>
            </a:xfrm>
            <a:prstGeom prst="rect">
              <a:avLst/>
            </a:prstGeom>
            <a:noFill/>
          </p:spPr>
          <p:txBody>
            <a:bodyPr wrap="none" rtlCol="0">
              <a:spAutoFit/>
            </a:bodyPr>
            <a:lstStyle/>
            <a:p>
              <a:pPr algn="ctr"/>
              <a:r>
                <a:rPr lang="en-IN" sz="1200" dirty="0" smtClean="0"/>
                <a:t>Project </a:t>
              </a:r>
            </a:p>
            <a:p>
              <a:pPr algn="ctr"/>
              <a:r>
                <a:rPr lang="en-IN" sz="1200" dirty="0" smtClean="0"/>
                <a:t>code</a:t>
              </a:r>
              <a:endParaRPr lang="en-IN" sz="1200" dirty="0"/>
            </a:p>
          </p:txBody>
        </p:sp>
        <p:sp>
          <p:nvSpPr>
            <p:cNvPr id="43" name="TextBox 42"/>
            <p:cNvSpPr txBox="1"/>
            <p:nvPr/>
          </p:nvSpPr>
          <p:spPr>
            <a:xfrm>
              <a:off x="2081762" y="2815763"/>
              <a:ext cx="709553" cy="461665"/>
            </a:xfrm>
            <a:prstGeom prst="rect">
              <a:avLst/>
            </a:prstGeom>
            <a:noFill/>
          </p:spPr>
          <p:txBody>
            <a:bodyPr wrap="none" rtlCol="0">
              <a:spAutoFit/>
            </a:bodyPr>
            <a:lstStyle/>
            <a:p>
              <a:pPr algn="ctr"/>
              <a:r>
                <a:rPr lang="en-IN" sz="1200" dirty="0" smtClean="0"/>
                <a:t>Product </a:t>
              </a:r>
            </a:p>
            <a:p>
              <a:pPr algn="ctr"/>
              <a:r>
                <a:rPr lang="en-IN" sz="1200" dirty="0" smtClean="0"/>
                <a:t>code</a:t>
              </a:r>
              <a:endParaRPr lang="en-IN" sz="1200" dirty="0"/>
            </a:p>
          </p:txBody>
        </p:sp>
        <p:sp>
          <p:nvSpPr>
            <p:cNvPr id="44" name="TextBox 43"/>
            <p:cNvSpPr txBox="1"/>
            <p:nvPr/>
          </p:nvSpPr>
          <p:spPr>
            <a:xfrm>
              <a:off x="2831477" y="2815762"/>
              <a:ext cx="569515" cy="461665"/>
            </a:xfrm>
            <a:prstGeom prst="rect">
              <a:avLst/>
            </a:prstGeom>
            <a:noFill/>
          </p:spPr>
          <p:txBody>
            <a:bodyPr wrap="none" rtlCol="0">
              <a:spAutoFit/>
            </a:bodyPr>
            <a:lstStyle/>
            <a:p>
              <a:pPr algn="ctr"/>
              <a:r>
                <a:rPr lang="en-IN" sz="1200" dirty="0" smtClean="0"/>
                <a:t>Solver</a:t>
              </a:r>
            </a:p>
            <a:p>
              <a:pPr algn="ctr"/>
              <a:r>
                <a:rPr lang="en-IN" sz="1200" dirty="0" smtClean="0"/>
                <a:t> code</a:t>
              </a:r>
              <a:endParaRPr lang="en-IN" sz="1200" dirty="0"/>
            </a:p>
          </p:txBody>
        </p:sp>
        <p:sp>
          <p:nvSpPr>
            <p:cNvPr id="45" name="TextBox 44"/>
            <p:cNvSpPr txBox="1"/>
            <p:nvPr/>
          </p:nvSpPr>
          <p:spPr>
            <a:xfrm>
              <a:off x="3593231" y="2813777"/>
              <a:ext cx="526170" cy="461665"/>
            </a:xfrm>
            <a:prstGeom prst="rect">
              <a:avLst/>
            </a:prstGeom>
            <a:noFill/>
          </p:spPr>
          <p:txBody>
            <a:bodyPr wrap="none" rtlCol="0">
              <a:spAutoFit/>
            </a:bodyPr>
            <a:lstStyle/>
            <a:p>
              <a:pPr algn="ctr"/>
              <a:r>
                <a:rPr lang="en-IN" sz="1200" dirty="0" smtClean="0"/>
                <a:t>Stage</a:t>
              </a:r>
            </a:p>
            <a:p>
              <a:pPr algn="ctr"/>
              <a:r>
                <a:rPr lang="en-IN" sz="1200" dirty="0" smtClean="0"/>
                <a:t> code</a:t>
              </a:r>
              <a:endParaRPr lang="en-IN" sz="1200" dirty="0"/>
            </a:p>
          </p:txBody>
        </p:sp>
        <p:sp>
          <p:nvSpPr>
            <p:cNvPr id="46" name="TextBox 45"/>
            <p:cNvSpPr txBox="1"/>
            <p:nvPr/>
          </p:nvSpPr>
          <p:spPr>
            <a:xfrm>
              <a:off x="4289393" y="2797331"/>
              <a:ext cx="524503" cy="461665"/>
            </a:xfrm>
            <a:prstGeom prst="rect">
              <a:avLst/>
            </a:prstGeom>
            <a:noFill/>
          </p:spPr>
          <p:txBody>
            <a:bodyPr wrap="none" rtlCol="0">
              <a:spAutoFit/>
            </a:bodyPr>
            <a:lstStyle/>
            <a:p>
              <a:pPr algn="ctr"/>
              <a:r>
                <a:rPr lang="en-IN" sz="1200" dirty="0" smtClean="0"/>
                <a:t>Side</a:t>
              </a:r>
            </a:p>
            <a:p>
              <a:pPr algn="ctr"/>
              <a:r>
                <a:rPr lang="en-IN" sz="1200" dirty="0" smtClean="0"/>
                <a:t> code</a:t>
              </a:r>
              <a:endParaRPr lang="en-IN" sz="1200" dirty="0"/>
            </a:p>
          </p:txBody>
        </p:sp>
        <p:sp>
          <p:nvSpPr>
            <p:cNvPr id="47" name="TextBox 46"/>
            <p:cNvSpPr txBox="1"/>
            <p:nvPr/>
          </p:nvSpPr>
          <p:spPr>
            <a:xfrm>
              <a:off x="5663838" y="2792126"/>
              <a:ext cx="523220" cy="461665"/>
            </a:xfrm>
            <a:prstGeom prst="rect">
              <a:avLst/>
            </a:prstGeom>
            <a:noFill/>
          </p:spPr>
          <p:txBody>
            <a:bodyPr wrap="none" rtlCol="0">
              <a:spAutoFit/>
            </a:bodyPr>
            <a:lstStyle/>
            <a:p>
              <a:pPr algn="ctr"/>
              <a:r>
                <a:rPr lang="en-IN" sz="1200" dirty="0" smtClean="0"/>
                <a:t>Area</a:t>
              </a:r>
            </a:p>
            <a:p>
              <a:pPr algn="ctr"/>
              <a:r>
                <a:rPr lang="en-IN" sz="1200" dirty="0" smtClean="0"/>
                <a:t> code</a:t>
              </a:r>
              <a:endParaRPr lang="en-IN" sz="1200" dirty="0"/>
            </a:p>
          </p:txBody>
        </p:sp>
        <p:sp>
          <p:nvSpPr>
            <p:cNvPr id="48" name="TextBox 47"/>
            <p:cNvSpPr txBox="1"/>
            <p:nvPr/>
          </p:nvSpPr>
          <p:spPr>
            <a:xfrm>
              <a:off x="4971949" y="2786920"/>
              <a:ext cx="526876" cy="461665"/>
            </a:xfrm>
            <a:prstGeom prst="rect">
              <a:avLst/>
            </a:prstGeom>
            <a:noFill/>
          </p:spPr>
          <p:txBody>
            <a:bodyPr wrap="none" rtlCol="0">
              <a:spAutoFit/>
            </a:bodyPr>
            <a:lstStyle/>
            <a:p>
              <a:pPr algn="ctr"/>
              <a:r>
                <a:rPr lang="en-IN" sz="1200" dirty="0" smtClean="0"/>
                <a:t>Temp</a:t>
              </a:r>
            </a:p>
            <a:p>
              <a:pPr algn="ctr"/>
              <a:r>
                <a:rPr lang="en-IN" sz="1200" dirty="0" smtClean="0"/>
                <a:t> code</a:t>
              </a:r>
              <a:endParaRPr lang="en-IN" sz="1200" dirty="0"/>
            </a:p>
          </p:txBody>
        </p:sp>
        <p:sp>
          <p:nvSpPr>
            <p:cNvPr id="49" name="TextBox 48"/>
            <p:cNvSpPr txBox="1"/>
            <p:nvPr/>
          </p:nvSpPr>
          <p:spPr>
            <a:xfrm>
              <a:off x="6497771" y="2797332"/>
              <a:ext cx="523220" cy="461665"/>
            </a:xfrm>
            <a:prstGeom prst="rect">
              <a:avLst/>
            </a:prstGeom>
            <a:noFill/>
          </p:spPr>
          <p:txBody>
            <a:bodyPr wrap="none" rtlCol="0">
              <a:spAutoFit/>
            </a:bodyPr>
            <a:lstStyle/>
            <a:p>
              <a:pPr algn="ctr"/>
              <a:r>
                <a:rPr lang="en-IN" sz="1200" dirty="0" smtClean="0"/>
                <a:t>Load</a:t>
              </a:r>
            </a:p>
            <a:p>
              <a:pPr algn="ctr"/>
              <a:r>
                <a:rPr lang="en-IN" sz="1200" dirty="0" smtClean="0"/>
                <a:t> code</a:t>
              </a:r>
              <a:endParaRPr lang="en-IN" sz="1200" dirty="0"/>
            </a:p>
          </p:txBody>
        </p:sp>
        <p:sp>
          <p:nvSpPr>
            <p:cNvPr id="50" name="TextBox 49"/>
            <p:cNvSpPr txBox="1"/>
            <p:nvPr/>
          </p:nvSpPr>
          <p:spPr>
            <a:xfrm>
              <a:off x="7384060" y="2781935"/>
              <a:ext cx="552715" cy="461665"/>
            </a:xfrm>
            <a:prstGeom prst="rect">
              <a:avLst/>
            </a:prstGeom>
            <a:noFill/>
          </p:spPr>
          <p:txBody>
            <a:bodyPr wrap="none" rtlCol="0">
              <a:spAutoFit/>
            </a:bodyPr>
            <a:lstStyle/>
            <a:p>
              <a:pPr algn="ctr"/>
              <a:r>
                <a:rPr lang="en-IN" sz="1200" dirty="0" smtClean="0"/>
                <a:t>Load</a:t>
              </a:r>
            </a:p>
            <a:p>
              <a:pPr algn="ctr"/>
              <a:r>
                <a:rPr lang="en-IN" sz="1200" dirty="0" smtClean="0"/>
                <a:t> value</a:t>
              </a:r>
              <a:endParaRPr lang="en-IN" sz="1200" dirty="0"/>
            </a:p>
          </p:txBody>
        </p:sp>
        <p:sp>
          <p:nvSpPr>
            <p:cNvPr id="51" name="TextBox 50"/>
            <p:cNvSpPr txBox="1"/>
            <p:nvPr/>
          </p:nvSpPr>
          <p:spPr>
            <a:xfrm>
              <a:off x="7998179" y="2781739"/>
              <a:ext cx="487954" cy="461665"/>
            </a:xfrm>
            <a:prstGeom prst="rect">
              <a:avLst/>
            </a:prstGeom>
            <a:noFill/>
          </p:spPr>
          <p:txBody>
            <a:bodyPr wrap="none" rtlCol="0">
              <a:spAutoFit/>
            </a:bodyPr>
            <a:lstStyle/>
            <a:p>
              <a:pPr algn="ctr"/>
              <a:r>
                <a:rPr lang="en-IN" sz="1200" dirty="0" smtClean="0"/>
                <a:t>Func</a:t>
              </a:r>
            </a:p>
            <a:p>
              <a:pPr algn="ctr"/>
              <a:r>
                <a:rPr lang="en-IN" sz="1200" dirty="0" smtClean="0"/>
                <a:t>code</a:t>
              </a:r>
              <a:endParaRPr lang="en-IN" sz="1200" dirty="0"/>
            </a:p>
          </p:txBody>
        </p:sp>
        <p:sp>
          <p:nvSpPr>
            <p:cNvPr id="52" name="TextBox 51"/>
            <p:cNvSpPr txBox="1"/>
            <p:nvPr/>
          </p:nvSpPr>
          <p:spPr>
            <a:xfrm>
              <a:off x="8496355" y="2781739"/>
              <a:ext cx="484427" cy="461665"/>
            </a:xfrm>
            <a:prstGeom prst="rect">
              <a:avLst/>
            </a:prstGeom>
            <a:noFill/>
          </p:spPr>
          <p:txBody>
            <a:bodyPr wrap="none" rtlCol="0">
              <a:spAutoFit/>
            </a:bodyPr>
            <a:lstStyle/>
            <a:p>
              <a:pPr algn="ctr"/>
              <a:r>
                <a:rPr lang="en-IN" sz="1200" dirty="0" smtClean="0"/>
                <a:t>Load</a:t>
              </a:r>
            </a:p>
            <a:p>
              <a:pPr algn="ctr"/>
              <a:r>
                <a:rPr lang="en-IN" sz="1200" dirty="0" smtClean="0"/>
                <a:t>Pos</a:t>
              </a:r>
              <a:endParaRPr lang="en-IN" sz="1200" dirty="0"/>
            </a:p>
          </p:txBody>
        </p:sp>
        <p:sp>
          <p:nvSpPr>
            <p:cNvPr id="56" name="Rectangle 55"/>
            <p:cNvSpPr/>
            <p:nvPr/>
          </p:nvSpPr>
          <p:spPr>
            <a:xfrm>
              <a:off x="1414273" y="2213442"/>
              <a:ext cx="625883"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p:cNvSpPr/>
            <p:nvPr/>
          </p:nvSpPr>
          <p:spPr>
            <a:xfrm>
              <a:off x="2132333" y="2206440"/>
              <a:ext cx="566960"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p:cNvSpPr/>
            <p:nvPr/>
          </p:nvSpPr>
          <p:spPr>
            <a:xfrm>
              <a:off x="2845594" y="2220197"/>
              <a:ext cx="620920"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p:cNvSpPr/>
            <p:nvPr/>
          </p:nvSpPr>
          <p:spPr>
            <a:xfrm>
              <a:off x="3612815" y="2213073"/>
              <a:ext cx="566960"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p:cNvSpPr/>
            <p:nvPr/>
          </p:nvSpPr>
          <p:spPr>
            <a:xfrm>
              <a:off x="4299577" y="2213073"/>
              <a:ext cx="566960"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p:cNvSpPr/>
            <p:nvPr/>
          </p:nvSpPr>
          <p:spPr>
            <a:xfrm>
              <a:off x="4972373" y="2213073"/>
              <a:ext cx="566960"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p:cNvSpPr/>
            <p:nvPr/>
          </p:nvSpPr>
          <p:spPr>
            <a:xfrm>
              <a:off x="5623966" y="2205810"/>
              <a:ext cx="566960"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p:cNvSpPr/>
            <p:nvPr/>
          </p:nvSpPr>
          <p:spPr>
            <a:xfrm>
              <a:off x="6337227" y="2174402"/>
              <a:ext cx="706847"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p:cNvSpPr/>
            <p:nvPr/>
          </p:nvSpPr>
          <p:spPr>
            <a:xfrm>
              <a:off x="7231088" y="2205810"/>
              <a:ext cx="689487"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p:cNvSpPr/>
            <p:nvPr/>
          </p:nvSpPr>
          <p:spPr>
            <a:xfrm>
              <a:off x="7991804" y="2184789"/>
              <a:ext cx="431694"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p:cNvSpPr/>
            <p:nvPr/>
          </p:nvSpPr>
          <p:spPr>
            <a:xfrm>
              <a:off x="8512757" y="2174402"/>
              <a:ext cx="431694" cy="1214674"/>
            </a:xfrm>
            <a:prstGeom prst="rect">
              <a:avLst/>
            </a:prstGeom>
            <a:solidFill>
              <a:schemeClr val="accent5">
                <a:lumMod val="20000"/>
                <a:lumOff val="80000"/>
                <a:alpha val="34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ectangle 66"/>
          <p:cNvSpPr/>
          <p:nvPr/>
        </p:nvSpPr>
        <p:spPr>
          <a:xfrm>
            <a:off x="557085" y="1853257"/>
            <a:ext cx="5520275" cy="307777"/>
          </a:xfrm>
          <a:prstGeom prst="rect">
            <a:avLst/>
          </a:prstGeom>
        </p:spPr>
        <p:txBody>
          <a:bodyPr wrap="square">
            <a:spAutoFit/>
          </a:bodyPr>
          <a:lstStyle/>
          <a:p>
            <a:r>
              <a:rPr lang="en-IN" sz="1400" dirty="0" smtClean="0"/>
              <a:t>REN_HHN_DT_ABS_RL1_LH_RT_FDT_BS50_10N_F_1</a:t>
            </a:r>
            <a:endParaRPr lang="en-IN" sz="1400" dirty="0"/>
          </a:p>
        </p:txBody>
      </p:sp>
      <p:sp>
        <p:nvSpPr>
          <p:cNvPr id="69" name="TextBox 68"/>
          <p:cNvSpPr txBox="1"/>
          <p:nvPr/>
        </p:nvSpPr>
        <p:spPr>
          <a:xfrm>
            <a:off x="545507" y="708280"/>
            <a:ext cx="8646447" cy="830997"/>
          </a:xfrm>
          <a:prstGeom prst="rect">
            <a:avLst/>
          </a:prstGeom>
          <a:noFill/>
        </p:spPr>
        <p:txBody>
          <a:bodyPr wrap="square" rtlCol="0">
            <a:spAutoFit/>
          </a:bodyPr>
          <a:lstStyle/>
          <a:p>
            <a:r>
              <a:rPr lang="en-IN" sz="1200" b="1" dirty="0" smtClean="0"/>
              <a:t>1.4.1 Naming Terminology.</a:t>
            </a:r>
          </a:p>
          <a:p>
            <a:r>
              <a:rPr lang="en-IN" sz="1200" dirty="0" smtClean="0"/>
              <a:t>The naming terminology is explained below. It is very similar to the existing methodology . It is standardized little deeper.</a:t>
            </a:r>
          </a:p>
          <a:p>
            <a:r>
              <a:rPr lang="en-IN" sz="1200" dirty="0" smtClean="0"/>
              <a:t>In case the supplier or engineer did not follow the naming protocols, The output files and input master files can be renamed to reflect </a:t>
            </a:r>
          </a:p>
          <a:p>
            <a:r>
              <a:rPr lang="en-IN" sz="1200" dirty="0" smtClean="0"/>
              <a:t>Methodology before automation use.</a:t>
            </a:r>
            <a:endParaRPr lang="en-IN" sz="1200" dirty="0"/>
          </a:p>
        </p:txBody>
      </p:sp>
      <p:pic>
        <p:nvPicPr>
          <p:cNvPr id="70" name="Picture 69"/>
          <p:cNvPicPr>
            <a:picLocks noChangeAspect="1"/>
          </p:cNvPicPr>
          <p:nvPr/>
        </p:nvPicPr>
        <p:blipFill>
          <a:blip r:embed="rId2"/>
          <a:stretch>
            <a:fillRect/>
          </a:stretch>
        </p:blipFill>
        <p:spPr>
          <a:xfrm>
            <a:off x="576973" y="5099268"/>
            <a:ext cx="1343025" cy="628650"/>
          </a:xfrm>
          <a:prstGeom prst="rect">
            <a:avLst/>
          </a:prstGeom>
        </p:spPr>
      </p:pic>
      <p:sp>
        <p:nvSpPr>
          <p:cNvPr id="71" name="TextBox 70"/>
          <p:cNvSpPr txBox="1"/>
          <p:nvPr/>
        </p:nvSpPr>
        <p:spPr>
          <a:xfrm>
            <a:off x="576973" y="6083757"/>
            <a:ext cx="8646447" cy="1569660"/>
          </a:xfrm>
          <a:prstGeom prst="rect">
            <a:avLst/>
          </a:prstGeom>
          <a:noFill/>
        </p:spPr>
        <p:txBody>
          <a:bodyPr wrap="square" rtlCol="0">
            <a:spAutoFit/>
          </a:bodyPr>
          <a:lstStyle/>
          <a:p>
            <a:r>
              <a:rPr lang="en-IN" sz="1200" b="1" dirty="0" smtClean="0"/>
              <a:t>1.4.3 Load Code and Part code CSV files.</a:t>
            </a:r>
          </a:p>
          <a:p>
            <a:r>
              <a:rPr lang="en-IN" sz="1200" dirty="0" smtClean="0"/>
              <a:t>It will be responsibility of the CAE department to update and maintain these files. The CAE department can choose the Client , product and area code of their choice. Make sure there are no spaces in between words . Use an underscore wherever you would like to separate words .</a:t>
            </a:r>
          </a:p>
          <a:p>
            <a:endParaRPr lang="en-IN" sz="1200" dirty="0"/>
          </a:p>
          <a:p>
            <a:r>
              <a:rPr lang="en-IN" sz="1200" dirty="0" smtClean="0"/>
              <a:t>The area code file and Part code files are to be in CSV format. Please do check the CSV file in a text editor also once you have done updating with Microsoft Excel or a similar tool. Please make sure there are no spaces in the file. This can happen due to differences in encoding.</a:t>
            </a:r>
            <a:endParaRPr lang="en-IN" sz="1200" dirty="0"/>
          </a:p>
        </p:txBody>
      </p:sp>
      <p:sp>
        <p:nvSpPr>
          <p:cNvPr id="72" name="TextBox 71"/>
          <p:cNvSpPr txBox="1"/>
          <p:nvPr/>
        </p:nvSpPr>
        <p:spPr>
          <a:xfrm>
            <a:off x="628000" y="8055088"/>
            <a:ext cx="1083823" cy="276999"/>
          </a:xfrm>
          <a:prstGeom prst="rect">
            <a:avLst/>
          </a:prstGeom>
          <a:solidFill>
            <a:schemeClr val="accent2">
              <a:lumMod val="20000"/>
              <a:lumOff val="80000"/>
            </a:schemeClr>
          </a:solidFill>
          <a:ln w="3175">
            <a:solidFill>
              <a:schemeClr val="tx1"/>
            </a:solidFill>
          </a:ln>
        </p:spPr>
        <p:txBody>
          <a:bodyPr wrap="none" rtlCol="0">
            <a:spAutoFit/>
          </a:bodyPr>
          <a:lstStyle/>
          <a:p>
            <a:pPr algn="ctr"/>
            <a:r>
              <a:rPr lang="en-IN" sz="1200" dirty="0" smtClean="0"/>
              <a:t>Part Code File </a:t>
            </a:r>
            <a:endParaRPr lang="en-IN" sz="1200" dirty="0"/>
          </a:p>
        </p:txBody>
      </p:sp>
      <p:sp>
        <p:nvSpPr>
          <p:cNvPr id="73" name="TextBox 72"/>
          <p:cNvSpPr txBox="1"/>
          <p:nvPr/>
        </p:nvSpPr>
        <p:spPr>
          <a:xfrm>
            <a:off x="4805077" y="8055088"/>
            <a:ext cx="1120371" cy="276999"/>
          </a:xfrm>
          <a:prstGeom prst="rect">
            <a:avLst/>
          </a:prstGeom>
          <a:solidFill>
            <a:schemeClr val="accent2">
              <a:lumMod val="20000"/>
              <a:lumOff val="80000"/>
            </a:schemeClr>
          </a:solidFill>
          <a:ln w="3175">
            <a:solidFill>
              <a:schemeClr val="tx1"/>
            </a:solidFill>
          </a:ln>
        </p:spPr>
        <p:txBody>
          <a:bodyPr wrap="none" rtlCol="0">
            <a:spAutoFit/>
          </a:bodyPr>
          <a:lstStyle/>
          <a:p>
            <a:pPr algn="ctr"/>
            <a:r>
              <a:rPr lang="en-IN" sz="1200" dirty="0" smtClean="0"/>
              <a:t>Area Code File </a:t>
            </a:r>
            <a:endParaRPr lang="en-IN" sz="1200" dirty="0"/>
          </a:p>
        </p:txBody>
      </p:sp>
    </p:spTree>
    <p:extLst>
      <p:ext uri="{BB962C8B-B14F-4D97-AF65-F5344CB8AC3E}">
        <p14:creationId xmlns:p14="http://schemas.microsoft.com/office/powerpoint/2010/main" val="451546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8142" y="276312"/>
            <a:ext cx="2228687" cy="330988"/>
          </a:xfrm>
          <a:prstGeom prst="rect">
            <a:avLst/>
          </a:prstGeom>
          <a:noFill/>
        </p:spPr>
        <p:txBody>
          <a:bodyPr wrap="none" rtlCol="0">
            <a:spAutoFit/>
          </a:bodyPr>
          <a:lstStyle/>
          <a:p>
            <a:r>
              <a:rPr lang="en-US" sz="1551" dirty="0" smtClean="0"/>
              <a:t>1.5.0		 Extract Data.</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p:cNvSpPr txBox="1"/>
          <p:nvPr/>
        </p:nvSpPr>
        <p:spPr>
          <a:xfrm>
            <a:off x="545507" y="1365401"/>
            <a:ext cx="8646447" cy="1015663"/>
          </a:xfrm>
          <a:prstGeom prst="rect">
            <a:avLst/>
          </a:prstGeom>
          <a:noFill/>
        </p:spPr>
        <p:txBody>
          <a:bodyPr wrap="square" rtlCol="0">
            <a:spAutoFit/>
          </a:bodyPr>
          <a:lstStyle/>
          <a:p>
            <a:r>
              <a:rPr lang="en-IN" sz="1200" b="1" dirty="0" smtClean="0"/>
              <a:t>1.5.1 Extract Data.</a:t>
            </a:r>
          </a:p>
          <a:p>
            <a:r>
              <a:rPr lang="en-IN" sz="1200" dirty="0" smtClean="0"/>
              <a:t>Extract Data button collects information useful to the engineer and for the subsequent operation of the automation.</a:t>
            </a:r>
          </a:p>
          <a:p>
            <a:r>
              <a:rPr lang="en-IN" sz="1200" dirty="0" smtClean="0"/>
              <a:t>Once user has selected the files of interest – Please click this button to generate data. This operation creates a folder named DATA</a:t>
            </a:r>
          </a:p>
          <a:p>
            <a:r>
              <a:rPr lang="en-IN" sz="1200" dirty="0" smtClean="0"/>
              <a:t>In the folder you have kept the result and input files. Please make sure you don’t already have a file named DATA in the folder.</a:t>
            </a:r>
          </a:p>
          <a:p>
            <a:r>
              <a:rPr lang="en-IN" sz="1200" dirty="0" smtClean="0"/>
              <a:t>If you are running a second round of report generation in a folder , Please delete the DATA folder or rename it to something else.</a:t>
            </a:r>
            <a:endParaRPr lang="en-IN" sz="1200" dirty="0"/>
          </a:p>
        </p:txBody>
      </p:sp>
      <p:sp>
        <p:nvSpPr>
          <p:cNvPr id="71" name="TextBox 70"/>
          <p:cNvSpPr txBox="1"/>
          <p:nvPr/>
        </p:nvSpPr>
        <p:spPr>
          <a:xfrm>
            <a:off x="545507" y="4433246"/>
            <a:ext cx="8646447" cy="1200329"/>
          </a:xfrm>
          <a:prstGeom prst="rect">
            <a:avLst/>
          </a:prstGeom>
          <a:noFill/>
        </p:spPr>
        <p:txBody>
          <a:bodyPr wrap="square" rtlCol="0">
            <a:spAutoFit/>
          </a:bodyPr>
          <a:lstStyle/>
          <a:p>
            <a:r>
              <a:rPr lang="en-IN" sz="1200" b="1" dirty="0" smtClean="0"/>
              <a:t>1.5.2 Generated Files.</a:t>
            </a:r>
          </a:p>
          <a:p>
            <a:r>
              <a:rPr lang="en-IN" sz="1200" dirty="0" smtClean="0"/>
              <a:t>Once the Pop Up window closes , You will find that several files are generated at this location. These files contain most information related to stress, strains and displacement of the simulation. It will be a good idea to save it for later reference. The total file sizes are</a:t>
            </a:r>
          </a:p>
          <a:p>
            <a:r>
              <a:rPr lang="en-IN" sz="1200" dirty="0" smtClean="0"/>
              <a:t>Very less compared to a result database. </a:t>
            </a:r>
          </a:p>
          <a:p>
            <a:r>
              <a:rPr lang="en-IN" sz="1200" dirty="0" smtClean="0"/>
              <a:t>Inside the DATA folder , There will be folders which has names of chosen result files. These folders have csv files which contain element</a:t>
            </a:r>
          </a:p>
          <a:p>
            <a:r>
              <a:rPr lang="en-IN" sz="1200" dirty="0" smtClean="0"/>
              <a:t>Ids of each independent part ( not to be confused with component ) , Power users may use this for various purposes.</a:t>
            </a:r>
          </a:p>
        </p:txBody>
      </p:sp>
      <p:pic>
        <p:nvPicPr>
          <p:cNvPr id="3" name="Picture 2"/>
          <p:cNvPicPr>
            <a:picLocks noChangeAspect="1"/>
          </p:cNvPicPr>
          <p:nvPr/>
        </p:nvPicPr>
        <p:blipFill>
          <a:blip r:embed="rId2"/>
          <a:stretch>
            <a:fillRect/>
          </a:stretch>
        </p:blipFill>
        <p:spPr>
          <a:xfrm>
            <a:off x="6239218" y="2755846"/>
            <a:ext cx="2114550" cy="790575"/>
          </a:xfrm>
          <a:prstGeom prst="rect">
            <a:avLst/>
          </a:prstGeom>
          <a:ln w="3175">
            <a:solidFill>
              <a:schemeClr val="tx1"/>
            </a:solidFill>
          </a:ln>
        </p:spPr>
      </p:pic>
      <p:pic>
        <p:nvPicPr>
          <p:cNvPr id="5" name="Picture 4"/>
          <p:cNvPicPr>
            <a:picLocks noChangeAspect="1"/>
          </p:cNvPicPr>
          <p:nvPr/>
        </p:nvPicPr>
        <p:blipFill>
          <a:blip r:embed="rId3"/>
          <a:stretch>
            <a:fillRect/>
          </a:stretch>
        </p:blipFill>
        <p:spPr>
          <a:xfrm>
            <a:off x="591096" y="6137936"/>
            <a:ext cx="2413362" cy="692724"/>
          </a:xfrm>
          <a:prstGeom prst="rect">
            <a:avLst/>
          </a:prstGeom>
        </p:spPr>
      </p:pic>
      <p:pic>
        <p:nvPicPr>
          <p:cNvPr id="16" name="Picture 15"/>
          <p:cNvPicPr>
            <a:picLocks noChangeAspect="1"/>
          </p:cNvPicPr>
          <p:nvPr/>
        </p:nvPicPr>
        <p:blipFill>
          <a:blip r:embed="rId4"/>
          <a:stretch>
            <a:fillRect/>
          </a:stretch>
        </p:blipFill>
        <p:spPr>
          <a:xfrm>
            <a:off x="642599" y="803724"/>
            <a:ext cx="8209863" cy="421346"/>
          </a:xfrm>
          <a:prstGeom prst="rect">
            <a:avLst/>
          </a:prstGeom>
        </p:spPr>
      </p:pic>
      <p:sp>
        <p:nvSpPr>
          <p:cNvPr id="6" name="Rectangle 5"/>
          <p:cNvSpPr/>
          <p:nvPr/>
        </p:nvSpPr>
        <p:spPr>
          <a:xfrm>
            <a:off x="2769326" y="803724"/>
            <a:ext cx="1259749" cy="4213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5"/>
          <a:stretch>
            <a:fillRect/>
          </a:stretch>
        </p:blipFill>
        <p:spPr>
          <a:xfrm>
            <a:off x="753703" y="2750667"/>
            <a:ext cx="4176712" cy="1407026"/>
          </a:xfrm>
          <a:prstGeom prst="rect">
            <a:avLst/>
          </a:prstGeom>
        </p:spPr>
      </p:pic>
      <p:sp>
        <p:nvSpPr>
          <p:cNvPr id="8" name="TextBox 7"/>
          <p:cNvSpPr txBox="1"/>
          <p:nvPr/>
        </p:nvSpPr>
        <p:spPr>
          <a:xfrm>
            <a:off x="1899635" y="2431175"/>
            <a:ext cx="1274388" cy="276999"/>
          </a:xfrm>
          <a:prstGeom prst="rect">
            <a:avLst/>
          </a:prstGeom>
          <a:noFill/>
        </p:spPr>
        <p:txBody>
          <a:bodyPr wrap="none" rtlCol="0">
            <a:spAutoFit/>
          </a:bodyPr>
          <a:lstStyle/>
          <a:p>
            <a:r>
              <a:rPr lang="en-IN" sz="1200" u="sng" dirty="0" smtClean="0"/>
              <a:t>File Selector Area</a:t>
            </a:r>
            <a:endParaRPr lang="en-IN" sz="1200" u="sng" dirty="0"/>
          </a:p>
        </p:txBody>
      </p:sp>
      <p:sp>
        <p:nvSpPr>
          <p:cNvPr id="20" name="TextBox 19"/>
          <p:cNvSpPr txBox="1"/>
          <p:nvPr/>
        </p:nvSpPr>
        <p:spPr>
          <a:xfrm>
            <a:off x="6476121" y="2449266"/>
            <a:ext cx="1504579" cy="276999"/>
          </a:xfrm>
          <a:prstGeom prst="rect">
            <a:avLst/>
          </a:prstGeom>
          <a:noFill/>
        </p:spPr>
        <p:txBody>
          <a:bodyPr wrap="none" rtlCol="0">
            <a:spAutoFit/>
          </a:bodyPr>
          <a:lstStyle/>
          <a:p>
            <a:r>
              <a:rPr lang="en-IN" sz="1200" u="sng" dirty="0" smtClean="0"/>
              <a:t>Process status Popup</a:t>
            </a:r>
            <a:endParaRPr lang="en-IN" sz="1200" u="sng" dirty="0"/>
          </a:p>
        </p:txBody>
      </p:sp>
      <p:sp>
        <p:nvSpPr>
          <p:cNvPr id="21" name="TextBox 20"/>
          <p:cNvSpPr txBox="1"/>
          <p:nvPr/>
        </p:nvSpPr>
        <p:spPr>
          <a:xfrm>
            <a:off x="5646772" y="3624089"/>
            <a:ext cx="3153877" cy="461665"/>
          </a:xfrm>
          <a:prstGeom prst="rect">
            <a:avLst/>
          </a:prstGeom>
          <a:noFill/>
        </p:spPr>
        <p:txBody>
          <a:bodyPr wrap="none" rtlCol="0">
            <a:spAutoFit/>
          </a:bodyPr>
          <a:lstStyle/>
          <a:p>
            <a:pPr algn="ctr"/>
            <a:r>
              <a:rPr lang="en-IN" sz="1200" dirty="0" smtClean="0"/>
              <a:t>Proceed to next step, Only after popup window</a:t>
            </a:r>
          </a:p>
          <a:p>
            <a:pPr algn="ctr"/>
            <a:r>
              <a:rPr lang="en-IN" sz="1200" dirty="0" smtClean="0"/>
              <a:t>closes </a:t>
            </a:r>
            <a:endParaRPr lang="en-IN" sz="1200" dirty="0"/>
          </a:p>
        </p:txBody>
      </p:sp>
      <p:pic>
        <p:nvPicPr>
          <p:cNvPr id="9" name="Picture 8"/>
          <p:cNvPicPr>
            <a:picLocks noChangeAspect="1"/>
          </p:cNvPicPr>
          <p:nvPr/>
        </p:nvPicPr>
        <p:blipFill>
          <a:blip r:embed="rId6"/>
          <a:stretch>
            <a:fillRect/>
          </a:stretch>
        </p:blipFill>
        <p:spPr>
          <a:xfrm>
            <a:off x="3082678" y="6121273"/>
            <a:ext cx="3134038" cy="2404418"/>
          </a:xfrm>
          <a:prstGeom prst="rect">
            <a:avLst/>
          </a:prstGeom>
          <a:ln w="3175">
            <a:solidFill>
              <a:schemeClr val="tx1"/>
            </a:solidFill>
          </a:ln>
        </p:spPr>
      </p:pic>
      <p:graphicFrame>
        <p:nvGraphicFramePr>
          <p:cNvPr id="10" name="Table 9"/>
          <p:cNvGraphicFramePr>
            <a:graphicFrameLocks noGrp="1"/>
          </p:cNvGraphicFramePr>
          <p:nvPr>
            <p:extLst>
              <p:ext uri="{D42A27DB-BD31-4B8C-83A1-F6EECF244321}">
                <p14:modId xmlns:p14="http://schemas.microsoft.com/office/powerpoint/2010/main" val="711431582"/>
              </p:ext>
            </p:extLst>
          </p:nvPr>
        </p:nvGraphicFramePr>
        <p:xfrm>
          <a:off x="660400" y="9316343"/>
          <a:ext cx="8524875" cy="3014995"/>
        </p:xfrm>
        <a:graphic>
          <a:graphicData uri="http://schemas.openxmlformats.org/drawingml/2006/table">
            <a:tbl>
              <a:tblPr/>
              <a:tblGrid>
                <a:gridCol w="460155">
                  <a:extLst>
                    <a:ext uri="{9D8B030D-6E8A-4147-A177-3AD203B41FA5}">
                      <a16:colId xmlns:a16="http://schemas.microsoft.com/office/drawing/2014/main" val="2441657798"/>
                    </a:ext>
                  </a:extLst>
                </a:gridCol>
                <a:gridCol w="465699">
                  <a:extLst>
                    <a:ext uri="{9D8B030D-6E8A-4147-A177-3AD203B41FA5}">
                      <a16:colId xmlns:a16="http://schemas.microsoft.com/office/drawing/2014/main" val="2488141425"/>
                    </a:ext>
                  </a:extLst>
                </a:gridCol>
                <a:gridCol w="643108">
                  <a:extLst>
                    <a:ext uri="{9D8B030D-6E8A-4147-A177-3AD203B41FA5}">
                      <a16:colId xmlns:a16="http://schemas.microsoft.com/office/drawing/2014/main" val="2338216040"/>
                    </a:ext>
                  </a:extLst>
                </a:gridCol>
                <a:gridCol w="2298926">
                  <a:extLst>
                    <a:ext uri="{9D8B030D-6E8A-4147-A177-3AD203B41FA5}">
                      <a16:colId xmlns:a16="http://schemas.microsoft.com/office/drawing/2014/main" val="1279162665"/>
                    </a:ext>
                  </a:extLst>
                </a:gridCol>
                <a:gridCol w="450914">
                  <a:extLst>
                    <a:ext uri="{9D8B030D-6E8A-4147-A177-3AD203B41FA5}">
                      <a16:colId xmlns:a16="http://schemas.microsoft.com/office/drawing/2014/main" val="3079141004"/>
                    </a:ext>
                  </a:extLst>
                </a:gridCol>
                <a:gridCol w="450914">
                  <a:extLst>
                    <a:ext uri="{9D8B030D-6E8A-4147-A177-3AD203B41FA5}">
                      <a16:colId xmlns:a16="http://schemas.microsoft.com/office/drawing/2014/main" val="1352208883"/>
                    </a:ext>
                  </a:extLst>
                </a:gridCol>
                <a:gridCol w="1833227">
                  <a:extLst>
                    <a:ext uri="{9D8B030D-6E8A-4147-A177-3AD203B41FA5}">
                      <a16:colId xmlns:a16="http://schemas.microsoft.com/office/drawing/2014/main" val="106302003"/>
                    </a:ext>
                  </a:extLst>
                </a:gridCol>
                <a:gridCol w="1921932">
                  <a:extLst>
                    <a:ext uri="{9D8B030D-6E8A-4147-A177-3AD203B41FA5}">
                      <a16:colId xmlns:a16="http://schemas.microsoft.com/office/drawing/2014/main" val="3852306834"/>
                    </a:ext>
                  </a:extLst>
                </a:gridCol>
              </a:tblGrid>
              <a:tr h="309318">
                <a:tc>
                  <a:txBody>
                    <a:bodyPr/>
                    <a:lstStyle/>
                    <a:p>
                      <a:pPr algn="l" fontAlgn="b"/>
                      <a:r>
                        <a:rPr lang="en-IN" sz="600" b="1" i="0" u="none" strike="noStrike" dirty="0">
                          <a:solidFill>
                            <a:srgbClr val="000000"/>
                          </a:solidFill>
                          <a:effectLst/>
                          <a:latin typeface="Calibri" panose="020F0502020204030204" pitchFamily="34" charset="0"/>
                        </a:rPr>
                        <a:t>LOAD_CASE</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600" b="1" i="0" u="none" strike="noStrike" dirty="0">
                          <a:solidFill>
                            <a:srgbClr val="000000"/>
                          </a:solidFill>
                          <a:effectLst/>
                          <a:latin typeface="Calibri" panose="020F0502020204030204" pitchFamily="34" charset="0"/>
                        </a:rPr>
                        <a:t> INCREMENT</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IN" sz="600" b="1" i="0" u="none" strike="noStrike" dirty="0">
                          <a:solidFill>
                            <a:srgbClr val="000000"/>
                          </a:solidFill>
                          <a:effectLst/>
                          <a:latin typeface="Calibri" panose="020F0502020204030204" pitchFamily="34" charset="0"/>
                        </a:rPr>
                        <a:t> COMPONENT_ID</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IN" sz="600" b="1" i="0" u="none" strike="noStrike">
                          <a:solidFill>
                            <a:srgbClr val="000000"/>
                          </a:solidFill>
                          <a:effectLst/>
                          <a:latin typeface="Calibri" panose="020F0502020204030204" pitchFamily="34" charset="0"/>
                        </a:rPr>
                        <a:t> COMPONENT_NAME</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IN" sz="600" b="1" i="0" u="none" strike="noStrike">
                          <a:solidFill>
                            <a:srgbClr val="000000"/>
                          </a:solidFill>
                          <a:effectLst/>
                          <a:latin typeface="Calibri" panose="020F0502020204030204" pitchFamily="34" charset="0"/>
                        </a:rPr>
                        <a:t> MAXIMUM_ID</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IN" sz="600" b="1" i="0" u="none" strike="noStrike">
                          <a:solidFill>
                            <a:srgbClr val="000000"/>
                          </a:solidFill>
                          <a:effectLst/>
                          <a:latin typeface="Calibri" panose="020F0502020204030204" pitchFamily="34" charset="0"/>
                        </a:rPr>
                        <a:t> MAXIMUM_VALUE </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IN" sz="600" b="1" i="0" u="none" strike="noStrike">
                          <a:solidFill>
                            <a:srgbClr val="000000"/>
                          </a:solidFill>
                          <a:effectLst/>
                          <a:latin typeface="Calibri" panose="020F0502020204030204" pitchFamily="34" charset="0"/>
                        </a:rPr>
                        <a:t>COMPONENT_NAME</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IN" sz="600" b="1" i="0" u="none" strike="noStrike">
                          <a:solidFill>
                            <a:srgbClr val="000000"/>
                          </a:solidFill>
                          <a:effectLst/>
                          <a:latin typeface="Calibri" panose="020F0502020204030204" pitchFamily="34" charset="0"/>
                        </a:rPr>
                        <a:t> LOAD_STEP_ITERATION</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061897859"/>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0.13</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dirty="0">
                          <a:solidFill>
                            <a:srgbClr val="000000"/>
                          </a:solidFill>
                          <a:effectLst/>
                          <a:latin typeface="Calibri" panose="020F0502020204030204" pitchFamily="34" charset="0"/>
                        </a:rPr>
                        <a:t>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00-00305798_002_DK_33745001_CONTROL_PANEL_T_1_0MM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189948</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2.1561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00305798_002_DK_33745001_CONTROL_PANEL</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884135"/>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0.13</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dirty="0">
                          <a:solidFill>
                            <a:srgbClr val="000000"/>
                          </a:solidFill>
                          <a:effectLst/>
                          <a:latin typeface="Calibri" panose="020F0502020204030204" pitchFamily="34" charset="0"/>
                        </a:rPr>
                        <a:t>7</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AA-00529991_A_006_CANOO_FR_BRACKET_T_02_50mm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216736</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9.84716</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00529991_A_006_CANOO_FR_BRACKE</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528228"/>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0.07</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dirty="0">
                          <a:solidFill>
                            <a:srgbClr val="000000"/>
                          </a:solidFill>
                          <a:effectLst/>
                          <a:latin typeface="Calibri" panose="020F0502020204030204" pitchFamily="34" charset="0"/>
                        </a:rPr>
                        <a:t>11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AA-00531969_A_004_CANOO_FR_DECO_STRIP_T_1_0MM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26822</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9.82994</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00531969_A_004_CANOO_FR_DECO_STRIP</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6702033"/>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0.18</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dirty="0">
                          <a:solidFill>
                            <a:srgbClr val="000000"/>
                          </a:solidFill>
                          <a:effectLst/>
                          <a:latin typeface="Calibri" panose="020F0502020204030204" pitchFamily="34" charset="0"/>
                        </a:rPr>
                        <a:t>25</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AA-00531972_A_005_CANOO_FR_PEGBOARD_ASSEMBLY_T_1_2MM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4780</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9.94687</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00531972_A_005_CANOO_FR_PEGBOARD_ASSEMBLY</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8428733"/>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0.13</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47</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CANOO_FR_PEGBOARD_INNER_T_2_5MM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dirty="0">
                          <a:solidFill>
                            <a:srgbClr val="000000"/>
                          </a:solidFill>
                          <a:effectLst/>
                          <a:latin typeface="Calibri" panose="020F0502020204030204" pitchFamily="34" charset="0"/>
                        </a:rPr>
                        <a:t>223455</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9.54022</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CANOO_FR_PEGBOARD_INNER</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9798706"/>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0.12</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52</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LOWER_CARRIER_T_1_0MM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67464</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9.64256</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LOWER_CARRIER</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429925"/>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0.12</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81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MAP_POCKET_CLOSE_OUT_T_3_1MM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249743</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0.62143</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MAP_POCKET_CLOSE_OU</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7459706"/>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85</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PART01_T_1_8MM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218916</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3.13556</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PART01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5001893"/>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0.3</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91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PEGBOARD_T_1_2MM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104736</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4.97783</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PEGBOARD</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4016158"/>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253000</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PELVIC_BLOCK</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254632</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0.01987</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PELVIC_BLOCK</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8806972"/>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125</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err="1">
                          <a:solidFill>
                            <a:srgbClr val="000000"/>
                          </a:solidFill>
                          <a:effectLst/>
                          <a:latin typeface="Calibri" panose="020F0502020204030204" pitchFamily="34" charset="0"/>
                        </a:rPr>
                        <a:t>PegBoard_Carrier_Screws_XXSCR</a:t>
                      </a:r>
                      <a:endParaRPr lang="en-IN" sz="600" b="0" i="0" u="none" strike="noStrike" dirty="0">
                        <a:solidFill>
                          <a:srgbClr val="000000"/>
                        </a:solidFill>
                        <a:effectLst/>
                        <a:latin typeface="Calibri" panose="020F0502020204030204" pitchFamily="34" charset="0"/>
                      </a:endParaRP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N/A</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N/A</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PegBoard_Carrier_Screws_XXSCR</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388312"/>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dirty="0">
                          <a:solidFill>
                            <a:srgbClr val="000000"/>
                          </a:solidFill>
                          <a:effectLst/>
                          <a:latin typeface="Calibri" panose="020F0502020204030204" pitchFamily="34" charset="0"/>
                        </a:rPr>
                        <a:t>124</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Screw_6m_XXSCR</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N/A</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N/A</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Screw_6m_XXSCR</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7978762"/>
                  </a:ext>
                </a:extLst>
              </a:tr>
              <a:tr h="208129">
                <a:tc>
                  <a:txBody>
                    <a:bodyPr/>
                    <a:lstStyle/>
                    <a:p>
                      <a:pPr algn="l" fontAlgn="b"/>
                      <a:r>
                        <a:rPr lang="en-IN" sz="600" b="0" i="0" u="none" strike="noStrike">
                          <a:solidFill>
                            <a:srgbClr val="000000"/>
                          </a:solidFill>
                          <a:effectLst/>
                          <a:latin typeface="Calibri" panose="020F0502020204030204" pitchFamily="34" charset="0"/>
                        </a:rPr>
                        <a:t>Loadcase1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a:solidFill>
                            <a:srgbClr val="000000"/>
                          </a:solidFill>
                          <a:effectLst/>
                          <a:latin typeface="Calibri" panose="020F0502020204030204" pitchFamily="34" charset="0"/>
                        </a:rPr>
                        <a:t>0.12</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600" b="0" i="0" u="none" strike="noStrike" dirty="0">
                          <a:solidFill>
                            <a:srgbClr val="000000"/>
                          </a:solidFill>
                          <a:effectLst/>
                          <a:latin typeface="Calibri" panose="020F0502020204030204" pitchFamily="34" charset="0"/>
                        </a:rPr>
                        <a:t>119</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UPPER_CARRIER_T_2_5MM</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193114</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600" b="0" i="0" u="none" strike="noStrike">
                          <a:solidFill>
                            <a:srgbClr val="000000"/>
                          </a:solidFill>
                          <a:effectLst/>
                          <a:latin typeface="Calibri" panose="020F0502020204030204" pitchFamily="34" charset="0"/>
                        </a:rPr>
                        <a:t>9.97503</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a:solidFill>
                            <a:srgbClr val="000000"/>
                          </a:solidFill>
                          <a:effectLst/>
                          <a:latin typeface="Calibri" panose="020F0502020204030204" pitchFamily="34" charset="0"/>
                        </a:rPr>
                        <a:t>UPPER_CARRIER</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0" i="0" u="none" strike="noStrike" dirty="0">
                          <a:solidFill>
                            <a:srgbClr val="000000"/>
                          </a:solidFill>
                          <a:effectLst/>
                          <a:latin typeface="Calibri" panose="020F0502020204030204" pitchFamily="34" charset="0"/>
                        </a:rPr>
                        <a:t>1_REN_HHN_DT_ABS_RL1_LH_RT_FDT_BS100_100N_F_1</a:t>
                      </a:r>
                    </a:p>
                  </a:txBody>
                  <a:tcPr marL="5386" marR="5386" marT="53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016324"/>
                  </a:ext>
                </a:extLst>
              </a:tr>
            </a:tbl>
          </a:graphicData>
        </a:graphic>
      </p:graphicFrame>
      <p:cxnSp>
        <p:nvCxnSpPr>
          <p:cNvPr id="13" name="Straight Arrow Connector 12"/>
          <p:cNvCxnSpPr/>
          <p:nvPr/>
        </p:nvCxnSpPr>
        <p:spPr>
          <a:xfrm>
            <a:off x="1379538" y="6209875"/>
            <a:ext cx="16575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1095" y="9039344"/>
            <a:ext cx="2600392" cy="276999"/>
          </a:xfrm>
          <a:prstGeom prst="rect">
            <a:avLst/>
          </a:prstGeom>
          <a:noFill/>
        </p:spPr>
        <p:txBody>
          <a:bodyPr wrap="none" rtlCol="0">
            <a:spAutoFit/>
          </a:bodyPr>
          <a:lstStyle/>
          <a:p>
            <a:r>
              <a:rPr lang="en-IN" sz="1200" dirty="0" smtClean="0"/>
              <a:t>An Example of a Condensed Stress file.</a:t>
            </a:r>
            <a:endParaRPr lang="en-IN" sz="1200" dirty="0"/>
          </a:p>
        </p:txBody>
      </p:sp>
      <p:pic>
        <p:nvPicPr>
          <p:cNvPr id="24" name="Picture 23"/>
          <p:cNvPicPr>
            <a:picLocks noChangeAspect="1"/>
          </p:cNvPicPr>
          <p:nvPr/>
        </p:nvPicPr>
        <p:blipFill rotWithShape="1">
          <a:blip r:embed="rId7"/>
          <a:srcRect r="6304"/>
          <a:stretch/>
        </p:blipFill>
        <p:spPr>
          <a:xfrm>
            <a:off x="6636850" y="6097532"/>
            <a:ext cx="2555104" cy="1502223"/>
          </a:xfrm>
          <a:prstGeom prst="rect">
            <a:avLst/>
          </a:prstGeom>
          <a:ln w="3175">
            <a:solidFill>
              <a:schemeClr val="tx1"/>
            </a:solidFill>
          </a:ln>
        </p:spPr>
      </p:pic>
      <p:cxnSp>
        <p:nvCxnSpPr>
          <p:cNvPr id="33" name="Straight Arrow Connector 32"/>
          <p:cNvCxnSpPr/>
          <p:nvPr/>
        </p:nvCxnSpPr>
        <p:spPr>
          <a:xfrm>
            <a:off x="5246172" y="6209875"/>
            <a:ext cx="13906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14364" y="2381064"/>
            <a:ext cx="8570911" cy="18774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49150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3888" y="805453"/>
            <a:ext cx="6219825" cy="342900"/>
          </a:xfrm>
          <a:prstGeom prst="rect">
            <a:avLst/>
          </a:prstGeom>
        </p:spPr>
      </p:pic>
      <p:sp>
        <p:nvSpPr>
          <p:cNvPr id="18" name="TextBox 17"/>
          <p:cNvSpPr txBox="1"/>
          <p:nvPr/>
        </p:nvSpPr>
        <p:spPr>
          <a:xfrm>
            <a:off x="308142" y="276312"/>
            <a:ext cx="2406556" cy="330988"/>
          </a:xfrm>
          <a:prstGeom prst="rect">
            <a:avLst/>
          </a:prstGeom>
          <a:noFill/>
        </p:spPr>
        <p:txBody>
          <a:bodyPr wrap="none" rtlCol="0">
            <a:spAutoFit/>
          </a:bodyPr>
          <a:lstStyle/>
          <a:p>
            <a:r>
              <a:rPr lang="en-US" sz="1551" dirty="0" smtClean="0"/>
              <a:t>1.6.0		 Register Inputs.</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p:cNvSpPr txBox="1"/>
          <p:nvPr/>
        </p:nvSpPr>
        <p:spPr>
          <a:xfrm>
            <a:off x="545507" y="1365401"/>
            <a:ext cx="8646447" cy="1384995"/>
          </a:xfrm>
          <a:prstGeom prst="rect">
            <a:avLst/>
          </a:prstGeom>
          <a:noFill/>
        </p:spPr>
        <p:txBody>
          <a:bodyPr wrap="square" rtlCol="0">
            <a:spAutoFit/>
          </a:bodyPr>
          <a:lstStyle/>
          <a:p>
            <a:r>
              <a:rPr lang="en-IN" sz="1200" b="1" dirty="0" smtClean="0"/>
              <a:t>1.6.1 Master Node ID.</a:t>
            </a:r>
          </a:p>
          <a:p>
            <a:r>
              <a:rPr lang="en-IN" sz="1200" dirty="0" smtClean="0"/>
              <a:t>Entry of Master node ID is optional .</a:t>
            </a:r>
            <a:r>
              <a:rPr lang="en-IN" sz="1200" dirty="0"/>
              <a:t> M</a:t>
            </a:r>
            <a:r>
              <a:rPr lang="en-IN" sz="1200" dirty="0" smtClean="0"/>
              <a:t>aster node ID of  the constrain equation element connected to Load application entity is 1001 as per methodology . If the input file and result database follow the defined rules, There is no need to enter the Master Node ID.</a:t>
            </a:r>
          </a:p>
          <a:p>
            <a:r>
              <a:rPr lang="en-IN" sz="1200" dirty="0" smtClean="0"/>
              <a:t>Displacement ,Force or any output that need drawing of a curve in Load master page is to be defined in output block with this ID.</a:t>
            </a:r>
          </a:p>
          <a:p>
            <a:endParaRPr lang="en-IN" sz="1200" dirty="0"/>
          </a:p>
          <a:p>
            <a:r>
              <a:rPr lang="en-IN" sz="1200" dirty="0" smtClean="0"/>
              <a:t>If the master node has a different number in the input and output files , It can be typed to the Box given. But it is highly recommended that the methodology is followed by engineers.    </a:t>
            </a:r>
            <a:endParaRPr lang="en-IN" sz="1200" dirty="0"/>
          </a:p>
        </p:txBody>
      </p:sp>
      <p:sp>
        <p:nvSpPr>
          <p:cNvPr id="6" name="Rectangle 5"/>
          <p:cNvSpPr/>
          <p:nvPr/>
        </p:nvSpPr>
        <p:spPr>
          <a:xfrm>
            <a:off x="1793966" y="759254"/>
            <a:ext cx="1044202" cy="4243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545507" y="2933527"/>
            <a:ext cx="8646447" cy="1569660"/>
          </a:xfrm>
          <a:prstGeom prst="rect">
            <a:avLst/>
          </a:prstGeom>
          <a:noFill/>
        </p:spPr>
        <p:txBody>
          <a:bodyPr wrap="square" rtlCol="0">
            <a:spAutoFit/>
          </a:bodyPr>
          <a:lstStyle/>
          <a:p>
            <a:r>
              <a:rPr lang="en-IN" sz="1200" b="1" dirty="0" smtClean="0"/>
              <a:t>1.6.2 Accepted output Quantities.</a:t>
            </a:r>
          </a:p>
          <a:p>
            <a:r>
              <a:rPr lang="en-IN" sz="1200" dirty="0" smtClean="0"/>
              <a:t>Entry of Master node ID is optional .</a:t>
            </a:r>
            <a:r>
              <a:rPr lang="en-IN" sz="1200" dirty="0"/>
              <a:t> M</a:t>
            </a:r>
            <a:r>
              <a:rPr lang="en-IN" sz="1200" dirty="0" smtClean="0"/>
              <a:t>aster node ID of  the constrain equation element connected to Load application entity is 1001 as per methodology . If the input file and result database follow the defined rules, There is no need to enter the Master Node ID.</a:t>
            </a:r>
          </a:p>
          <a:p>
            <a:r>
              <a:rPr lang="en-IN" sz="1200" dirty="0" smtClean="0"/>
              <a:t>Displacement ,Force or any output that need drawing of a curve in Load master page is to be defined in output block with this ID.</a:t>
            </a:r>
          </a:p>
          <a:p>
            <a:endParaRPr lang="en-IN" sz="1200" dirty="0"/>
          </a:p>
          <a:p>
            <a:r>
              <a:rPr lang="en-IN" sz="1200" dirty="0" smtClean="0"/>
              <a:t>If the master node has a different number in the input and output files , It can be typed to the Box given. But it is highly recommended that the methodology is followed by engineers.   </a:t>
            </a:r>
          </a:p>
          <a:p>
            <a:r>
              <a:rPr lang="en-IN" sz="1200" dirty="0" smtClean="0"/>
              <a:t>The Force and Displacement request for PAMCRASH must be defined as IMPACTOR_TRIM_CONTACT. Other Names are not supported. </a:t>
            </a:r>
          </a:p>
        </p:txBody>
      </p:sp>
      <p:graphicFrame>
        <p:nvGraphicFramePr>
          <p:cNvPr id="11" name="Table 10"/>
          <p:cNvGraphicFramePr>
            <a:graphicFrameLocks noGrp="1"/>
          </p:cNvGraphicFramePr>
          <p:nvPr>
            <p:extLst>
              <p:ext uri="{D42A27DB-BD31-4B8C-83A1-F6EECF244321}">
                <p14:modId xmlns:p14="http://schemas.microsoft.com/office/powerpoint/2010/main" val="4242006945"/>
              </p:ext>
            </p:extLst>
          </p:nvPr>
        </p:nvGraphicFramePr>
        <p:xfrm>
          <a:off x="623888" y="4811624"/>
          <a:ext cx="8267700" cy="1533525"/>
        </p:xfrm>
        <a:graphic>
          <a:graphicData uri="http://schemas.openxmlformats.org/drawingml/2006/table">
            <a:tbl>
              <a:tblPr/>
              <a:tblGrid>
                <a:gridCol w="1932091">
                  <a:extLst>
                    <a:ext uri="{9D8B030D-6E8A-4147-A177-3AD203B41FA5}">
                      <a16:colId xmlns:a16="http://schemas.microsoft.com/office/drawing/2014/main" val="569816709"/>
                    </a:ext>
                  </a:extLst>
                </a:gridCol>
                <a:gridCol w="1954299">
                  <a:extLst>
                    <a:ext uri="{9D8B030D-6E8A-4147-A177-3AD203B41FA5}">
                      <a16:colId xmlns:a16="http://schemas.microsoft.com/office/drawing/2014/main" val="3470190004"/>
                    </a:ext>
                  </a:extLst>
                </a:gridCol>
                <a:gridCol w="2427011">
                  <a:extLst>
                    <a:ext uri="{9D8B030D-6E8A-4147-A177-3AD203B41FA5}">
                      <a16:colId xmlns:a16="http://schemas.microsoft.com/office/drawing/2014/main" val="4213150297"/>
                    </a:ext>
                  </a:extLst>
                </a:gridCol>
                <a:gridCol w="1954299">
                  <a:extLst>
                    <a:ext uri="{9D8B030D-6E8A-4147-A177-3AD203B41FA5}">
                      <a16:colId xmlns:a16="http://schemas.microsoft.com/office/drawing/2014/main" val="1943498413"/>
                    </a:ext>
                  </a:extLst>
                </a:gridCol>
              </a:tblGrid>
              <a:tr h="390525">
                <a:tc>
                  <a:txBody>
                    <a:bodyPr/>
                    <a:lstStyle/>
                    <a:p>
                      <a:pPr algn="l" fontAlgn="ctr"/>
                      <a:r>
                        <a:rPr lang="en-IN" sz="1100" b="1" i="0" u="none" strike="noStrike">
                          <a:solidFill>
                            <a:srgbClr val="000000"/>
                          </a:solidFill>
                          <a:effectLst/>
                          <a:latin typeface="Calibri" panose="020F0502020204030204" pitchFamily="34" charset="0"/>
                        </a:rPr>
                        <a:t>OUTPUT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IN" sz="1100" b="1" i="0" u="none" strike="noStrike" dirty="0">
                          <a:solidFill>
                            <a:srgbClr val="000000"/>
                          </a:solidFill>
                          <a:effectLst/>
                          <a:latin typeface="Calibri" panose="020F0502020204030204" pitchFamily="34" charset="0"/>
                        </a:rPr>
                        <a:t>ABAQUS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IN" sz="1100" b="1" i="0" u="none" strike="noStrike" dirty="0">
                          <a:solidFill>
                            <a:srgbClr val="000000"/>
                          </a:solidFill>
                          <a:effectLst/>
                          <a:latin typeface="Calibri" panose="020F0502020204030204" pitchFamily="34" charset="0"/>
                        </a:rPr>
                        <a:t>PAMCRASH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IN" sz="1100" b="1" i="0" u="none" strike="noStrike">
                          <a:solidFill>
                            <a:srgbClr val="000000"/>
                          </a:solidFill>
                          <a:effectLst/>
                          <a:latin typeface="Calibri" panose="020F0502020204030204" pitchFamily="34" charset="0"/>
                        </a:rPr>
                        <a:t>LS-DYNA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725754766"/>
                  </a:ext>
                </a:extLst>
              </a:tr>
              <a:tr h="190500">
                <a:tc>
                  <a:txBody>
                    <a:bodyPr/>
                    <a:lstStyle/>
                    <a:p>
                      <a:pPr algn="l" fontAlgn="b"/>
                      <a:r>
                        <a:rPr lang="en-IN" sz="1100" b="0" i="0" u="none" strike="noStrike">
                          <a:solidFill>
                            <a:srgbClr val="000000"/>
                          </a:solidFill>
                          <a:effectLst/>
                          <a:latin typeface="Calibri" panose="020F0502020204030204" pitchFamily="34" charset="0"/>
                        </a:rPr>
                        <a:t>DISPLACEMENT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Displacement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Node (Time History)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Displacement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514259"/>
                  </a:ext>
                </a:extLst>
              </a:tr>
              <a:tr h="190500">
                <a:tc>
                  <a:txBody>
                    <a:bodyPr/>
                    <a:lstStyle/>
                    <a:p>
                      <a:pPr algn="l" fontAlgn="b"/>
                      <a:r>
                        <a:rPr lang="en-IN" sz="1100" b="0" i="0" u="none" strike="noStrike">
                          <a:solidFill>
                            <a:srgbClr val="000000"/>
                          </a:solidFill>
                          <a:effectLst/>
                          <a:latin typeface="Calibri" panose="020F0502020204030204" pitchFamily="34" charset="0"/>
                        </a:rPr>
                        <a:t>FORCE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CF-Point loads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Contact Variables (Time History)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discrete/nodes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931715"/>
                  </a:ext>
                </a:extLst>
              </a:tr>
              <a:tr h="190500">
                <a:tc>
                  <a:txBody>
                    <a:bodyPr/>
                    <a:lstStyle/>
                    <a:p>
                      <a:pPr algn="l" fontAlgn="b"/>
                      <a:r>
                        <a:rPr lang="en-IN" sz="1100" b="0" i="0" u="none" strike="noStrike">
                          <a:solidFill>
                            <a:srgbClr val="000000"/>
                          </a:solidFill>
                          <a:effectLst/>
                          <a:latin typeface="Calibri" panose="020F0502020204030204" pitchFamily="34" charset="0"/>
                        </a:rPr>
                        <a:t>FORCE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MAG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Contact_Force-Magnitude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resultant_force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4673"/>
                  </a:ext>
                </a:extLst>
              </a:tr>
              <a:tr h="190500">
                <a:tc>
                  <a:txBody>
                    <a:bodyPr/>
                    <a:lstStyle/>
                    <a:p>
                      <a:pPr algn="l" fontAlgn="b"/>
                      <a:r>
                        <a:rPr lang="en-IN" sz="1100" b="0" i="0" u="none" strike="noStrike">
                          <a:solidFill>
                            <a:srgbClr val="000000"/>
                          </a:solidFill>
                          <a:effectLst/>
                          <a:latin typeface="Calibri" panose="020F0502020204030204" pitchFamily="34" charset="0"/>
                        </a:rPr>
                        <a:t>DISPLACEMENT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MAG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Translational_Displacement-Magnitude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Mag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6843853"/>
                  </a:ext>
                </a:extLst>
              </a:tr>
              <a:tr h="190500">
                <a:tc>
                  <a:txBody>
                    <a:bodyPr/>
                    <a:lstStyle/>
                    <a:p>
                      <a:pPr algn="l" fontAlgn="b"/>
                      <a:r>
                        <a:rPr lang="en-IN" sz="1100" b="0" i="0" u="none" strike="noStrike">
                          <a:solidFill>
                            <a:srgbClr val="000000"/>
                          </a:solidFill>
                          <a:effectLst/>
                          <a:latin typeface="Calibri" panose="020F0502020204030204" pitchFamily="34" charset="0"/>
                        </a:rPr>
                        <a:t>FORCE REQUEST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N1001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IMPACTOR_TRIM_CONTACT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N1001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0852312"/>
                  </a:ext>
                </a:extLst>
              </a:tr>
              <a:tr h="190500">
                <a:tc>
                  <a:txBody>
                    <a:bodyPr/>
                    <a:lstStyle/>
                    <a:p>
                      <a:pPr algn="l" fontAlgn="b"/>
                      <a:r>
                        <a:rPr lang="en-IN" sz="1100" b="0" i="0" u="none" strike="noStrike" dirty="0">
                          <a:solidFill>
                            <a:srgbClr val="000000"/>
                          </a:solidFill>
                          <a:effectLst/>
                          <a:latin typeface="Calibri" panose="020F0502020204030204" pitchFamily="34" charset="0"/>
                        </a:rPr>
                        <a:t>DISPLACEMENT REQUEST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N1001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IMPACTOR_TRIM_CONTACT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N1001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1817204"/>
                  </a:ext>
                </a:extLst>
              </a:tr>
            </a:tbl>
          </a:graphicData>
        </a:graphic>
      </p:graphicFrame>
      <p:sp>
        <p:nvSpPr>
          <p:cNvPr id="25" name="TextBox 24"/>
          <p:cNvSpPr txBox="1"/>
          <p:nvPr/>
        </p:nvSpPr>
        <p:spPr>
          <a:xfrm>
            <a:off x="3441988" y="4500975"/>
            <a:ext cx="2637389" cy="276999"/>
          </a:xfrm>
          <a:prstGeom prst="rect">
            <a:avLst/>
          </a:prstGeom>
          <a:noFill/>
        </p:spPr>
        <p:txBody>
          <a:bodyPr wrap="none" rtlCol="0">
            <a:spAutoFit/>
          </a:bodyPr>
          <a:lstStyle/>
          <a:p>
            <a:r>
              <a:rPr lang="en-IN" sz="1200" u="sng" dirty="0" smtClean="0"/>
              <a:t>Output Entry accepted for Load curve </a:t>
            </a:r>
            <a:endParaRPr lang="en-IN" sz="1200" u="sng" dirty="0"/>
          </a:p>
        </p:txBody>
      </p:sp>
      <p:sp>
        <p:nvSpPr>
          <p:cNvPr id="26" name="TextBox 25"/>
          <p:cNvSpPr txBox="1"/>
          <p:nvPr/>
        </p:nvSpPr>
        <p:spPr>
          <a:xfrm>
            <a:off x="538828" y="6806988"/>
            <a:ext cx="8646447" cy="646331"/>
          </a:xfrm>
          <a:prstGeom prst="rect">
            <a:avLst/>
          </a:prstGeom>
          <a:noFill/>
        </p:spPr>
        <p:txBody>
          <a:bodyPr wrap="square" rtlCol="0">
            <a:spAutoFit/>
          </a:bodyPr>
          <a:lstStyle/>
          <a:p>
            <a:r>
              <a:rPr lang="en-IN" sz="1200" b="1" dirty="0" smtClean="0"/>
              <a:t>1.6.3 Accepted Output Formats.</a:t>
            </a:r>
          </a:p>
          <a:p>
            <a:r>
              <a:rPr lang="en-IN" sz="1200" dirty="0" smtClean="0"/>
              <a:t>List of accepted output formats are given below.</a:t>
            </a:r>
          </a:p>
          <a:p>
            <a:r>
              <a:rPr lang="en-IN" sz="1200" dirty="0" smtClean="0"/>
              <a:t>Dyna input files are to be in DYN format, If not please rename to DYN format before launching the automation. </a:t>
            </a:r>
          </a:p>
        </p:txBody>
      </p:sp>
      <p:graphicFrame>
        <p:nvGraphicFramePr>
          <p:cNvPr id="12" name="Table 11"/>
          <p:cNvGraphicFramePr>
            <a:graphicFrameLocks noGrp="1"/>
          </p:cNvGraphicFramePr>
          <p:nvPr>
            <p:extLst>
              <p:ext uri="{D42A27DB-BD31-4B8C-83A1-F6EECF244321}">
                <p14:modId xmlns:p14="http://schemas.microsoft.com/office/powerpoint/2010/main" val="949921642"/>
              </p:ext>
            </p:extLst>
          </p:nvPr>
        </p:nvGraphicFramePr>
        <p:xfrm>
          <a:off x="623888" y="7543702"/>
          <a:ext cx="6692900" cy="990600"/>
        </p:xfrm>
        <a:graphic>
          <a:graphicData uri="http://schemas.openxmlformats.org/drawingml/2006/table">
            <a:tbl>
              <a:tblPr/>
              <a:tblGrid>
                <a:gridCol w="1205356">
                  <a:extLst>
                    <a:ext uri="{9D8B030D-6E8A-4147-A177-3AD203B41FA5}">
                      <a16:colId xmlns:a16="http://schemas.microsoft.com/office/drawing/2014/main" val="1732291512"/>
                    </a:ext>
                  </a:extLst>
                </a:gridCol>
                <a:gridCol w="1360784">
                  <a:extLst>
                    <a:ext uri="{9D8B030D-6E8A-4147-A177-3AD203B41FA5}">
                      <a16:colId xmlns:a16="http://schemas.microsoft.com/office/drawing/2014/main" val="2872404931"/>
                    </a:ext>
                  </a:extLst>
                </a:gridCol>
                <a:gridCol w="2083998">
                  <a:extLst>
                    <a:ext uri="{9D8B030D-6E8A-4147-A177-3AD203B41FA5}">
                      <a16:colId xmlns:a16="http://schemas.microsoft.com/office/drawing/2014/main" val="2147845684"/>
                    </a:ext>
                  </a:extLst>
                </a:gridCol>
                <a:gridCol w="2042762">
                  <a:extLst>
                    <a:ext uri="{9D8B030D-6E8A-4147-A177-3AD203B41FA5}">
                      <a16:colId xmlns:a16="http://schemas.microsoft.com/office/drawing/2014/main" val="4195542268"/>
                    </a:ext>
                  </a:extLst>
                </a:gridCol>
              </a:tblGrid>
              <a:tr h="390525">
                <a:tc>
                  <a:txBody>
                    <a:bodyPr/>
                    <a:lstStyle/>
                    <a:p>
                      <a:pPr algn="l" fontAlgn="ctr"/>
                      <a:r>
                        <a:rPr lang="en-IN" sz="1100" b="1" i="0" u="none" strike="noStrike">
                          <a:solidFill>
                            <a:srgbClr val="000000"/>
                          </a:solidFill>
                          <a:effectLst/>
                          <a:latin typeface="Calibri" panose="020F0502020204030204" pitchFamily="34" charset="0"/>
                        </a:rPr>
                        <a:t>OUTPUT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IN" sz="1100" b="1" i="0" u="none" strike="noStrike" dirty="0">
                          <a:solidFill>
                            <a:srgbClr val="000000"/>
                          </a:solidFill>
                          <a:effectLst/>
                          <a:latin typeface="Calibri" panose="020F0502020204030204" pitchFamily="34" charset="0"/>
                        </a:rPr>
                        <a:t>ABAQUS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IN" sz="1100" b="1" i="0" u="none" strike="noStrike" dirty="0">
                          <a:solidFill>
                            <a:srgbClr val="000000"/>
                          </a:solidFill>
                          <a:effectLst/>
                          <a:latin typeface="Calibri" panose="020F0502020204030204" pitchFamily="34" charset="0"/>
                        </a:rPr>
                        <a:t>PAMCRASH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IN" sz="1100" b="1" i="0" u="none" strike="noStrike">
                          <a:solidFill>
                            <a:srgbClr val="000000"/>
                          </a:solidFill>
                          <a:effectLst/>
                          <a:latin typeface="Calibri" panose="020F0502020204030204" pitchFamily="34" charset="0"/>
                        </a:rPr>
                        <a:t>LS-DYNA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40585242"/>
                  </a:ext>
                </a:extLst>
              </a:tr>
              <a:tr h="200025">
                <a:tc>
                  <a:txBody>
                    <a:bodyPr/>
                    <a:lstStyle/>
                    <a:p>
                      <a:pPr algn="l" fontAlgn="ctr"/>
                      <a:r>
                        <a:rPr lang="en-IN" sz="1100" b="0" i="0" u="none" strike="noStrike">
                          <a:solidFill>
                            <a:srgbClr val="000000"/>
                          </a:solidFill>
                          <a:effectLst/>
                          <a:latin typeface="Calibri" panose="020F0502020204030204" pitchFamily="34" charset="0"/>
                        </a:rPr>
                        <a:t>INPUT FORMAT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INP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100" b="0" i="0" u="none" strike="noStrike">
                          <a:solidFill>
                            <a:srgbClr val="000000"/>
                          </a:solidFill>
                          <a:effectLst/>
                          <a:latin typeface="Calibri" panose="020F0502020204030204" pitchFamily="34" charset="0"/>
                        </a:rPr>
                        <a:t>DYN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5495611"/>
                  </a:ext>
                </a:extLst>
              </a:tr>
              <a:tr h="200025">
                <a:tc>
                  <a:txBody>
                    <a:bodyPr/>
                    <a:lstStyle/>
                    <a:p>
                      <a:pPr algn="l" fontAlgn="b"/>
                      <a:r>
                        <a:rPr lang="en-IN" sz="1100" b="0" i="0" u="none" strike="noStrike">
                          <a:solidFill>
                            <a:srgbClr val="000000"/>
                          </a:solidFill>
                          <a:effectLst/>
                          <a:latin typeface="Calibri" panose="020F0502020204030204" pitchFamily="34" charset="0"/>
                        </a:rPr>
                        <a:t>FIELD OUTPUT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ODB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ERFH5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D3PLOT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377793"/>
                  </a:ext>
                </a:extLst>
              </a:tr>
              <a:tr h="200025">
                <a:tc>
                  <a:txBody>
                    <a:bodyPr/>
                    <a:lstStyle/>
                    <a:p>
                      <a:pPr algn="l" fontAlgn="b"/>
                      <a:r>
                        <a:rPr lang="en-IN" sz="1100" b="0" i="0" u="none" strike="noStrike">
                          <a:solidFill>
                            <a:srgbClr val="000000"/>
                          </a:solidFill>
                          <a:effectLst/>
                          <a:latin typeface="Calibri" panose="020F0502020204030204" pitchFamily="34" charset="0"/>
                        </a:rPr>
                        <a:t>TIME HISTORY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ODB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ERFH5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BINOUT0000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931678"/>
                  </a:ext>
                </a:extLst>
              </a:tr>
            </a:tbl>
          </a:graphicData>
        </a:graphic>
      </p:graphicFrame>
      <p:sp>
        <p:nvSpPr>
          <p:cNvPr id="28" name="TextBox 27"/>
          <p:cNvSpPr txBox="1"/>
          <p:nvPr/>
        </p:nvSpPr>
        <p:spPr>
          <a:xfrm>
            <a:off x="545507" y="8871032"/>
            <a:ext cx="8646447" cy="830997"/>
          </a:xfrm>
          <a:prstGeom prst="rect">
            <a:avLst/>
          </a:prstGeom>
          <a:noFill/>
        </p:spPr>
        <p:txBody>
          <a:bodyPr wrap="square" rtlCol="0">
            <a:spAutoFit/>
          </a:bodyPr>
          <a:lstStyle/>
          <a:p>
            <a:r>
              <a:rPr lang="en-IN" sz="1200" b="1" dirty="0" smtClean="0"/>
              <a:t>1.6.4 Unsupported Input and Output Formats.</a:t>
            </a:r>
          </a:p>
          <a:p>
            <a:r>
              <a:rPr lang="en-IN" sz="1200" dirty="0" smtClean="0"/>
              <a:t>DSY and THP format outputs for Pamcrash are not supported. Please make sure Pamcrash outputs are in ERFH5 format.</a:t>
            </a:r>
          </a:p>
          <a:p>
            <a:r>
              <a:rPr lang="en-IN" sz="1200" dirty="0" smtClean="0"/>
              <a:t>Dyna master input files cannot have a key extension.</a:t>
            </a:r>
          </a:p>
          <a:p>
            <a:endParaRPr lang="en-IN" sz="1200" dirty="0" smtClean="0"/>
          </a:p>
        </p:txBody>
      </p:sp>
    </p:spTree>
    <p:extLst>
      <p:ext uri="{BB962C8B-B14F-4D97-AF65-F5344CB8AC3E}">
        <p14:creationId xmlns:p14="http://schemas.microsoft.com/office/powerpoint/2010/main" val="2578444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811474" y="7495929"/>
            <a:ext cx="3200400" cy="857250"/>
          </a:xfrm>
          <a:prstGeom prst="rect">
            <a:avLst/>
          </a:prstGeom>
        </p:spPr>
      </p:pic>
      <p:sp>
        <p:nvSpPr>
          <p:cNvPr id="18" name="TextBox 17"/>
          <p:cNvSpPr txBox="1"/>
          <p:nvPr/>
        </p:nvSpPr>
        <p:spPr>
          <a:xfrm>
            <a:off x="308142" y="276312"/>
            <a:ext cx="2924903" cy="330988"/>
          </a:xfrm>
          <a:prstGeom prst="rect">
            <a:avLst/>
          </a:prstGeom>
          <a:noFill/>
        </p:spPr>
        <p:txBody>
          <a:bodyPr wrap="none" rtlCol="0">
            <a:spAutoFit/>
          </a:bodyPr>
          <a:lstStyle/>
          <a:p>
            <a:r>
              <a:rPr lang="en-US" sz="1551" dirty="0" smtClean="0"/>
              <a:t>1.7.0		 Load Files to Format.</a:t>
            </a:r>
            <a:endParaRPr lang="en-US" sz="1551" dirty="0"/>
          </a:p>
        </p:txBody>
      </p:sp>
      <p:sp>
        <p:nvSpPr>
          <p:cNvPr id="22" name="Rectangle 21"/>
          <p:cNvSpPr/>
          <p:nvPr/>
        </p:nvSpPr>
        <p:spPr>
          <a:xfrm>
            <a:off x="209551" y="152400"/>
            <a:ext cx="9163050" cy="12439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p:cNvSpPr txBox="1"/>
          <p:nvPr/>
        </p:nvSpPr>
        <p:spPr>
          <a:xfrm>
            <a:off x="545507" y="1365401"/>
            <a:ext cx="8646447" cy="1200329"/>
          </a:xfrm>
          <a:prstGeom prst="rect">
            <a:avLst/>
          </a:prstGeom>
          <a:noFill/>
        </p:spPr>
        <p:txBody>
          <a:bodyPr wrap="square" rtlCol="0">
            <a:spAutoFit/>
          </a:bodyPr>
          <a:lstStyle/>
          <a:p>
            <a:r>
              <a:rPr lang="en-IN" sz="1200" b="1" dirty="0" smtClean="0"/>
              <a:t>1.7.1 Loading files to specific formats.</a:t>
            </a:r>
          </a:p>
          <a:p>
            <a:r>
              <a:rPr lang="en-IN" sz="1200" dirty="0" smtClean="0"/>
              <a:t>Once the Process  status popup closes, The format selection is ready to launch . Please choose the appropriate formats applicable for the report to be made. Check the Boxes adjacent to description of the formats. Please take care not to select conflicting formats or formats not compatible with the result output. </a:t>
            </a:r>
          </a:p>
          <a:p>
            <a:r>
              <a:rPr lang="en-IN" sz="1200" dirty="0" smtClean="0"/>
              <a:t>It is important to make sure that Hyperview can successfully load the input files also, Not just the output files. The include structure and corresponding folders are to be placed correctly . </a:t>
            </a:r>
            <a:endParaRPr lang="en-IN" sz="1200" dirty="0"/>
          </a:p>
        </p:txBody>
      </p:sp>
      <p:pic>
        <p:nvPicPr>
          <p:cNvPr id="16" name="Picture 15"/>
          <p:cNvPicPr>
            <a:picLocks noChangeAspect="1"/>
          </p:cNvPicPr>
          <p:nvPr/>
        </p:nvPicPr>
        <p:blipFill>
          <a:blip r:embed="rId3"/>
          <a:stretch>
            <a:fillRect/>
          </a:stretch>
        </p:blipFill>
        <p:spPr>
          <a:xfrm>
            <a:off x="642599" y="803724"/>
            <a:ext cx="8209863" cy="421346"/>
          </a:xfrm>
          <a:prstGeom prst="rect">
            <a:avLst/>
          </a:prstGeom>
        </p:spPr>
      </p:pic>
      <p:sp>
        <p:nvSpPr>
          <p:cNvPr id="6" name="Rectangle 5"/>
          <p:cNvSpPr/>
          <p:nvPr/>
        </p:nvSpPr>
        <p:spPr>
          <a:xfrm>
            <a:off x="4474371" y="803724"/>
            <a:ext cx="1909012" cy="4213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7484883" y="2569198"/>
            <a:ext cx="1504579" cy="276999"/>
          </a:xfrm>
          <a:prstGeom prst="rect">
            <a:avLst/>
          </a:prstGeom>
          <a:noFill/>
        </p:spPr>
        <p:txBody>
          <a:bodyPr wrap="none" rtlCol="0">
            <a:spAutoFit/>
          </a:bodyPr>
          <a:lstStyle/>
          <a:p>
            <a:r>
              <a:rPr lang="en-IN" sz="1200" u="sng" dirty="0" smtClean="0"/>
              <a:t>Process status Popup</a:t>
            </a:r>
            <a:endParaRPr lang="en-IN" sz="1200" u="sng" dirty="0"/>
          </a:p>
        </p:txBody>
      </p:sp>
      <p:pic>
        <p:nvPicPr>
          <p:cNvPr id="2" name="Picture 1"/>
          <p:cNvPicPr>
            <a:picLocks noChangeAspect="1"/>
          </p:cNvPicPr>
          <p:nvPr/>
        </p:nvPicPr>
        <p:blipFill>
          <a:blip r:embed="rId4"/>
          <a:stretch>
            <a:fillRect/>
          </a:stretch>
        </p:blipFill>
        <p:spPr>
          <a:xfrm>
            <a:off x="4800600" y="4193463"/>
            <a:ext cx="4282919" cy="2415081"/>
          </a:xfrm>
          <a:prstGeom prst="rect">
            <a:avLst/>
          </a:prstGeom>
        </p:spPr>
      </p:pic>
      <p:pic>
        <p:nvPicPr>
          <p:cNvPr id="21" name="Picture 20"/>
          <p:cNvPicPr>
            <a:picLocks noChangeAspect="1"/>
          </p:cNvPicPr>
          <p:nvPr/>
        </p:nvPicPr>
        <p:blipFill>
          <a:blip r:embed="rId5"/>
          <a:stretch>
            <a:fillRect/>
          </a:stretch>
        </p:blipFill>
        <p:spPr>
          <a:xfrm>
            <a:off x="7289073" y="2912365"/>
            <a:ext cx="1896201" cy="708940"/>
          </a:xfrm>
          <a:prstGeom prst="rect">
            <a:avLst/>
          </a:prstGeom>
          <a:ln w="3175">
            <a:solidFill>
              <a:schemeClr val="tx1"/>
            </a:solidFill>
          </a:ln>
        </p:spPr>
      </p:pic>
      <p:pic>
        <p:nvPicPr>
          <p:cNvPr id="10" name="Picture 9"/>
          <p:cNvPicPr>
            <a:picLocks noChangeAspect="1"/>
          </p:cNvPicPr>
          <p:nvPr/>
        </p:nvPicPr>
        <p:blipFill>
          <a:blip r:embed="rId6"/>
          <a:stretch>
            <a:fillRect/>
          </a:stretch>
        </p:blipFill>
        <p:spPr>
          <a:xfrm>
            <a:off x="642599" y="2898040"/>
            <a:ext cx="6141378" cy="733157"/>
          </a:xfrm>
          <a:prstGeom prst="rect">
            <a:avLst/>
          </a:prstGeom>
          <a:ln w="3175">
            <a:solidFill>
              <a:schemeClr val="tx1"/>
            </a:solidFill>
          </a:ln>
        </p:spPr>
      </p:pic>
      <p:sp>
        <p:nvSpPr>
          <p:cNvPr id="23" name="TextBox 22"/>
          <p:cNvSpPr txBox="1"/>
          <p:nvPr/>
        </p:nvSpPr>
        <p:spPr>
          <a:xfrm>
            <a:off x="2913494" y="2569197"/>
            <a:ext cx="1560877" cy="276999"/>
          </a:xfrm>
          <a:prstGeom prst="rect">
            <a:avLst/>
          </a:prstGeom>
          <a:noFill/>
        </p:spPr>
        <p:txBody>
          <a:bodyPr wrap="none" rtlCol="0">
            <a:spAutoFit/>
          </a:bodyPr>
          <a:lstStyle/>
          <a:p>
            <a:r>
              <a:rPr lang="en-IN" sz="1200" u="sng" dirty="0" smtClean="0"/>
              <a:t>Format selection Area</a:t>
            </a:r>
            <a:endParaRPr lang="en-IN" sz="1200" u="sng" dirty="0"/>
          </a:p>
        </p:txBody>
      </p:sp>
      <p:grpSp>
        <p:nvGrpSpPr>
          <p:cNvPr id="19" name="Group 18"/>
          <p:cNvGrpSpPr/>
          <p:nvPr/>
        </p:nvGrpSpPr>
        <p:grpSpPr>
          <a:xfrm>
            <a:off x="545503" y="4166793"/>
            <a:ext cx="4122287" cy="2475885"/>
            <a:chOff x="545504" y="3925276"/>
            <a:chExt cx="4122287" cy="2475885"/>
          </a:xfrm>
        </p:grpSpPr>
        <p:sp>
          <p:nvSpPr>
            <p:cNvPr id="24" name="TextBox 23"/>
            <p:cNvSpPr txBox="1"/>
            <p:nvPr/>
          </p:nvSpPr>
          <p:spPr>
            <a:xfrm>
              <a:off x="545504" y="3925276"/>
              <a:ext cx="4122287" cy="1200329"/>
            </a:xfrm>
            <a:prstGeom prst="rect">
              <a:avLst/>
            </a:prstGeom>
            <a:noFill/>
            <a:ln w="3175">
              <a:noFill/>
            </a:ln>
          </p:spPr>
          <p:txBody>
            <a:bodyPr wrap="square" rtlCol="0">
              <a:spAutoFit/>
            </a:bodyPr>
            <a:lstStyle/>
            <a:p>
              <a:r>
                <a:rPr lang="en-IN" sz="1200" b="1" dirty="0" smtClean="0"/>
                <a:t>1.7.2 Load Master Page.</a:t>
              </a:r>
            </a:p>
            <a:p>
              <a:r>
                <a:rPr lang="en-IN" sz="1200" dirty="0" smtClean="0"/>
                <a:t>The Load master Page provides a format for reporting stiffness related load cases. It provides displacement ,section animations and a force displacement curve for loading and unloading. </a:t>
              </a:r>
              <a:endParaRPr lang="en-IN" sz="1200" dirty="0"/>
            </a:p>
            <a:p>
              <a:endParaRPr lang="en-IN" sz="1200" dirty="0"/>
            </a:p>
          </p:txBody>
        </p:sp>
        <p:pic>
          <p:nvPicPr>
            <p:cNvPr id="11" name="Picture 10"/>
            <p:cNvPicPr>
              <a:picLocks noChangeAspect="1"/>
            </p:cNvPicPr>
            <p:nvPr/>
          </p:nvPicPr>
          <p:blipFill>
            <a:blip r:embed="rId7"/>
            <a:stretch>
              <a:fillRect/>
            </a:stretch>
          </p:blipFill>
          <p:spPr>
            <a:xfrm>
              <a:off x="623888" y="4898486"/>
              <a:ext cx="2162175" cy="276225"/>
            </a:xfrm>
            <a:prstGeom prst="rect">
              <a:avLst/>
            </a:prstGeom>
          </p:spPr>
        </p:pic>
        <p:sp>
          <p:nvSpPr>
            <p:cNvPr id="12" name="TextBox 11"/>
            <p:cNvSpPr txBox="1"/>
            <p:nvPr/>
          </p:nvSpPr>
          <p:spPr>
            <a:xfrm>
              <a:off x="545504" y="5200832"/>
              <a:ext cx="4122287" cy="1200329"/>
            </a:xfrm>
            <a:prstGeom prst="rect">
              <a:avLst/>
            </a:prstGeom>
            <a:noFill/>
          </p:spPr>
          <p:txBody>
            <a:bodyPr wrap="square" rtlCol="0">
              <a:spAutoFit/>
            </a:bodyPr>
            <a:lstStyle/>
            <a:p>
              <a:r>
                <a:rPr lang="en-US" sz="1200" dirty="0" smtClean="0"/>
                <a:t>User has the option to have F-D or D-F curve.</a:t>
              </a:r>
            </a:p>
            <a:p>
              <a:r>
                <a:rPr lang="en-US" sz="1200" dirty="0" smtClean="0"/>
                <a:t>By default the application plots Displacement vs force. By checking The Force- Disp check button, This can be reversed. The same applies for Angle moment as well.</a:t>
              </a:r>
            </a:p>
            <a:p>
              <a:r>
                <a:rPr lang="en-US" sz="1200" dirty="0" smtClean="0"/>
                <a:t>A sample output presentation file is provided at the automation folder in PUNCAE.</a:t>
              </a:r>
              <a:endParaRPr lang="en-IN" sz="1200" dirty="0"/>
            </a:p>
          </p:txBody>
        </p:sp>
      </p:grpSp>
      <p:sp>
        <p:nvSpPr>
          <p:cNvPr id="26" name="TextBox 25"/>
          <p:cNvSpPr txBox="1"/>
          <p:nvPr/>
        </p:nvSpPr>
        <p:spPr>
          <a:xfrm>
            <a:off x="545503" y="9092083"/>
            <a:ext cx="4122287" cy="1754326"/>
          </a:xfrm>
          <a:prstGeom prst="rect">
            <a:avLst/>
          </a:prstGeom>
          <a:noFill/>
          <a:ln w="3175">
            <a:noFill/>
          </a:ln>
        </p:spPr>
        <p:txBody>
          <a:bodyPr wrap="square" rtlCol="0">
            <a:spAutoFit/>
          </a:bodyPr>
          <a:lstStyle/>
          <a:p>
            <a:r>
              <a:rPr lang="en-IN" sz="1200" b="1" dirty="0" smtClean="0"/>
              <a:t>1.7.4 Load master page - Dependencies</a:t>
            </a:r>
          </a:p>
          <a:p>
            <a:r>
              <a:rPr lang="en-IN" sz="1200" dirty="0" smtClean="0"/>
              <a:t>Many values of Headings and Tables are derived from the load code and Part code files mentioned in </a:t>
            </a:r>
            <a:r>
              <a:rPr lang="en-IN" sz="1200" b="1" dirty="0" smtClean="0"/>
              <a:t>1.4.3.</a:t>
            </a:r>
          </a:p>
          <a:p>
            <a:r>
              <a:rPr lang="en-IN" sz="1200" dirty="0" smtClean="0"/>
              <a:t>If information printed in PowerPoint does not match with the contents of your input file or result file name , Please update the contents of the Load code and Part code files as mentioned in section </a:t>
            </a:r>
            <a:r>
              <a:rPr lang="en-IN" sz="1200" b="1" dirty="0" smtClean="0"/>
              <a:t>1.4.3</a:t>
            </a:r>
            <a:r>
              <a:rPr lang="en-IN" sz="1200" dirty="0" smtClean="0"/>
              <a:t> of the document.</a:t>
            </a:r>
          </a:p>
          <a:p>
            <a:endParaRPr lang="en-IN" sz="1200" dirty="0"/>
          </a:p>
          <a:p>
            <a:endParaRPr lang="en-IN" sz="1200" dirty="0"/>
          </a:p>
        </p:txBody>
      </p:sp>
      <p:sp>
        <p:nvSpPr>
          <p:cNvPr id="28" name="TextBox 27"/>
          <p:cNvSpPr txBox="1"/>
          <p:nvPr/>
        </p:nvSpPr>
        <p:spPr>
          <a:xfrm>
            <a:off x="537538" y="7087305"/>
            <a:ext cx="4122287" cy="1938992"/>
          </a:xfrm>
          <a:prstGeom prst="rect">
            <a:avLst/>
          </a:prstGeom>
          <a:noFill/>
          <a:ln w="3175">
            <a:noFill/>
          </a:ln>
        </p:spPr>
        <p:txBody>
          <a:bodyPr wrap="square" rtlCol="0">
            <a:spAutoFit/>
          </a:bodyPr>
          <a:lstStyle/>
          <a:p>
            <a:r>
              <a:rPr lang="en-IN" sz="1200" b="1" dirty="0" smtClean="0"/>
              <a:t>1.7.3 Load Master Summary</a:t>
            </a:r>
          </a:p>
          <a:p>
            <a:r>
              <a:rPr lang="en-IN" sz="1200" dirty="0" smtClean="0"/>
              <a:t>The Load master summary writes out important information from the results . This information can be copied to report summary page. Information about impactor coordinates, Maximum displacement, permanent deformation etc. are recorded. A sample summary file is provided at </a:t>
            </a:r>
          </a:p>
          <a:p>
            <a:r>
              <a:rPr lang="en-IN" sz="1100" dirty="0"/>
              <a:t>\\punnscaddata01\PUN_CAE\2022\20.AUTOMATION_AI</a:t>
            </a:r>
            <a:endParaRPr lang="en-IN" sz="1100" dirty="0" smtClean="0"/>
          </a:p>
          <a:p>
            <a:endParaRPr lang="en-IN" sz="1200" dirty="0" smtClean="0"/>
          </a:p>
          <a:p>
            <a:endParaRPr lang="en-IN" sz="1200" dirty="0"/>
          </a:p>
          <a:p>
            <a:endParaRPr lang="en-IN" sz="1200" dirty="0"/>
          </a:p>
        </p:txBody>
      </p:sp>
      <p:pic>
        <p:nvPicPr>
          <p:cNvPr id="14" name="Picture 13"/>
          <p:cNvPicPr>
            <a:picLocks noChangeAspect="1"/>
          </p:cNvPicPr>
          <p:nvPr/>
        </p:nvPicPr>
        <p:blipFill>
          <a:blip r:embed="rId8"/>
          <a:stretch>
            <a:fillRect/>
          </a:stretch>
        </p:blipFill>
        <p:spPr>
          <a:xfrm>
            <a:off x="4840471" y="7105073"/>
            <a:ext cx="4351484" cy="237284"/>
          </a:xfrm>
          <a:prstGeom prst="rect">
            <a:avLst/>
          </a:prstGeom>
          <a:ln w="3175">
            <a:solidFill>
              <a:schemeClr val="tx1"/>
            </a:solidFill>
          </a:ln>
        </p:spPr>
      </p:pic>
      <p:sp>
        <p:nvSpPr>
          <p:cNvPr id="17" name="Rectangle 16"/>
          <p:cNvSpPr/>
          <p:nvPr/>
        </p:nvSpPr>
        <p:spPr>
          <a:xfrm>
            <a:off x="4799783" y="7910320"/>
            <a:ext cx="2257377" cy="177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p:cNvPicPr>
            <a:picLocks noChangeAspect="1"/>
          </p:cNvPicPr>
          <p:nvPr/>
        </p:nvPicPr>
        <p:blipFill>
          <a:blip r:embed="rId4"/>
          <a:stretch>
            <a:fillRect/>
          </a:stretch>
        </p:blipFill>
        <p:spPr>
          <a:xfrm>
            <a:off x="4834617" y="9167981"/>
            <a:ext cx="4282919" cy="2415081"/>
          </a:xfrm>
          <a:prstGeom prst="rect">
            <a:avLst/>
          </a:prstGeom>
        </p:spPr>
      </p:pic>
      <p:sp>
        <p:nvSpPr>
          <p:cNvPr id="35" name="Rectangle 34"/>
          <p:cNvSpPr/>
          <p:nvPr/>
        </p:nvSpPr>
        <p:spPr>
          <a:xfrm>
            <a:off x="4868731" y="9220890"/>
            <a:ext cx="2188430" cy="334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a:off x="4970682" y="9642454"/>
            <a:ext cx="1412701" cy="271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5338193" y="5367122"/>
            <a:ext cx="681597"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DISPLACEMENT</a:t>
            </a:r>
            <a:endParaRPr lang="en-IN" sz="600" b="1" dirty="0"/>
          </a:p>
        </p:txBody>
      </p:sp>
      <p:sp>
        <p:nvSpPr>
          <p:cNvPr id="27" name="TextBox 26"/>
          <p:cNvSpPr txBox="1"/>
          <p:nvPr/>
        </p:nvSpPr>
        <p:spPr>
          <a:xfrm>
            <a:off x="6682328" y="6107965"/>
            <a:ext cx="1005403"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DISPLACEMENT VS FORCE</a:t>
            </a:r>
            <a:endParaRPr lang="en-IN" sz="600" b="1" dirty="0"/>
          </a:p>
        </p:txBody>
      </p:sp>
      <p:sp>
        <p:nvSpPr>
          <p:cNvPr id="29" name="TextBox 28"/>
          <p:cNvSpPr txBox="1"/>
          <p:nvPr/>
        </p:nvSpPr>
        <p:spPr>
          <a:xfrm>
            <a:off x="5468089" y="6123946"/>
            <a:ext cx="460382" cy="184666"/>
          </a:xfrm>
          <a:prstGeom prst="rect">
            <a:avLst/>
          </a:prstGeom>
          <a:solidFill>
            <a:schemeClr val="accent1">
              <a:lumMod val="20000"/>
              <a:lumOff val="80000"/>
            </a:schemeClr>
          </a:solidFill>
          <a:ln w="3175">
            <a:solidFill>
              <a:schemeClr val="tx1"/>
            </a:solidFill>
          </a:ln>
        </p:spPr>
        <p:txBody>
          <a:bodyPr wrap="none" rtlCol="0">
            <a:spAutoFit/>
          </a:bodyPr>
          <a:lstStyle/>
          <a:p>
            <a:r>
              <a:rPr lang="en-IN" sz="600" b="1" dirty="0" smtClean="0"/>
              <a:t>SECTION</a:t>
            </a:r>
            <a:endParaRPr lang="en-IN" sz="600" b="1" dirty="0"/>
          </a:p>
        </p:txBody>
      </p:sp>
    </p:spTree>
    <p:extLst>
      <p:ext uri="{BB962C8B-B14F-4D97-AF65-F5344CB8AC3E}">
        <p14:creationId xmlns:p14="http://schemas.microsoft.com/office/powerpoint/2010/main" val="2403777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10098</TotalTime>
  <Words>6500</Words>
  <Application>Microsoft Office PowerPoint</Application>
  <PresentationFormat>A3 Paper (297x420 mm)</PresentationFormat>
  <Paragraphs>1067</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Grupo Antolin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Puthalath, Roopesh</dc:creator>
  <cp:lastModifiedBy>Puthalath, Roopesh</cp:lastModifiedBy>
  <cp:revision>291</cp:revision>
  <dcterms:created xsi:type="dcterms:W3CDTF">2022-09-19T10:55:48Z</dcterms:created>
  <dcterms:modified xsi:type="dcterms:W3CDTF">2022-10-16T19:30:46Z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acf4f5e-b788-4bdd-9371-71ab982a2897_Enabled">
    <vt:lpwstr>true</vt:lpwstr>
  </property>
  <property fmtid="{D5CDD505-2E9C-101B-9397-08002B2CF9AE}" pid="3" name="MSIP_Label_aacf4f5e-b788-4bdd-9371-71ab982a2897_SetDate">
    <vt:lpwstr>2022-10-16T19:30:46Z</vt:lpwstr>
  </property>
  <property fmtid="{D5CDD505-2E9C-101B-9397-08002B2CF9AE}" pid="4" name="MSIP_Label_aacf4f5e-b788-4bdd-9371-71ab982a2897_Method">
    <vt:lpwstr>Privileged</vt:lpwstr>
  </property>
  <property fmtid="{D5CDD505-2E9C-101B-9397-08002B2CF9AE}" pid="5" name="MSIP_Label_aacf4f5e-b788-4bdd-9371-71ab982a2897_Name">
    <vt:lpwstr>aacf4f5e-b788-4bdd-9371-71ab982a2897</vt:lpwstr>
  </property>
  <property fmtid="{D5CDD505-2E9C-101B-9397-08002B2CF9AE}" pid="6" name="MSIP_Label_aacf4f5e-b788-4bdd-9371-71ab982a2897_SiteId">
    <vt:lpwstr>a9e8893d-f1a4-4d8d-978f-862edfd3686a</vt:lpwstr>
  </property>
  <property fmtid="{D5CDD505-2E9C-101B-9397-08002B2CF9AE}" pid="7" name="MSIP_Label_aacf4f5e-b788-4bdd-9371-71ab982a2897_ActionId">
    <vt:lpwstr>7b782f67-09e1-45d5-91b5-80be9a487166</vt:lpwstr>
  </property>
  <property fmtid="{D5CDD505-2E9C-101B-9397-08002B2CF9AE}" pid="8" name="MSIP_Label_aacf4f5e-b788-4bdd-9371-71ab982a2897_ContentBits">
    <vt:lpwstr>2</vt:lpwstr>
  </property>
</Properties>
</file>